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7"/>
  </p:notesMasterIdLst>
  <p:sldIdLst>
    <p:sldId id="263" r:id="rId3"/>
    <p:sldId id="365" r:id="rId4"/>
    <p:sldId id="388" r:id="rId5"/>
    <p:sldId id="375" r:id="rId6"/>
    <p:sldId id="378" r:id="rId7"/>
    <p:sldId id="257" r:id="rId8"/>
    <p:sldId id="262" r:id="rId9"/>
    <p:sldId id="266" r:id="rId10"/>
    <p:sldId id="386" r:id="rId11"/>
    <p:sldId id="385" r:id="rId12"/>
    <p:sldId id="384" r:id="rId13"/>
    <p:sldId id="380" r:id="rId14"/>
    <p:sldId id="387" r:id="rId15"/>
    <p:sldId id="369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602F9-0095-4C00-A8B7-950D9EBB3896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9689B-F441-40B5-821B-4B85CEDDE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5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319088"/>
            <a:ext cx="4583112" cy="2579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158" y="3015797"/>
            <a:ext cx="5438140" cy="691084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319088"/>
            <a:ext cx="4583112" cy="2579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158" y="3015797"/>
            <a:ext cx="5438140" cy="6910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3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3100" y="239713"/>
            <a:ext cx="3413125" cy="192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2290338"/>
            <a:ext cx="5438140" cy="6583498"/>
          </a:xfrm>
        </p:spPr>
        <p:txBody>
          <a:bodyPr/>
          <a:lstStyle/>
          <a:p>
            <a:r>
              <a:rPr lang="en-GB"/>
              <a:t>CSCS Alliance </a:t>
            </a:r>
          </a:p>
          <a:p>
            <a:r>
              <a:rPr lang="en-GB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Introduce the CSCS Alliance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Strategic direction firmly focused on the achievement of nationally recognised construction related qualifications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100% in line with the CLC’s recommendation – first published 2015 – 2017 – 2020 and again in 2024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Since 2015 the CLC have continually confirmed cards should only be issued to those who have achieved (or are in process of achieving) a recognised qual for their occupation.</a:t>
            </a:r>
          </a:p>
          <a:p>
            <a:pPr marL="171447" indent="-171447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20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CLC recommendation, has led the way towards a “fully qualified workforce”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Potted history on cards withdrawn that did not require a qualification (CSO, CRO and Visitor)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Over 500,000 previously unqualified card holders have transitioned to a qualification since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Last piece of the jigsaw is the withdrawal if IA – 15,000?? Remaining – we don’t need to go into a lot of detail 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Finish off with how the 2024 CLC recommendation acknowledges the Building Safety Act by introducing “additional training” and “competence” – pathing the way for CPD and any other additional training that may be required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F44CB-8917-4B6C-9E83-8106F893D0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0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over 50,000 extra workers required per year to maintain output, construction’s skills shortage is well documented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Further compounded by approximately 120,000 candidates annually undertaking level 2 (or above) non-occupational competence qualifications for construction trades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None of these qualifications meet the industry’s N/SVQ Level 2 occupational competence qualification threshold or provide site experience to be eligible for a CSCS skilled worker card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system can be confusing and off-putting to new entrants, those that do stay in construction are restricted to applying for the Labourer card (limits training opportunities)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Supports the direction of travel emerging from the Building Safety Act - better aligned with the competency expectations of the Act – pathway to SKEB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Encourage more new entrants to start career on the Trainee rather than Labourer card – show employers they are on a recognised training pathway/supporting long-term career progression.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over 50,000 extra workers required per year to maintain output, construction’s skills shortage is well documented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Further compounded by approximately 120,000 candidates annually undertaking level 2 (or above) non-occupational competence qualifications for construction trades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None of these qualifications meet the industry’s N/SVQ Level 2 occupational competence qualification threshold or provide site experience to be eligible for a CSCS skilled worker card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system can be confusing and off-putting to new entrants, those that do stay in construction are restricted to applying for the Labourer card (limits training opportunities)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Supports the direction of travel emerging from the Building Safety Act - better aligned with the competency expectations of the Act – pathway to SKEB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Encourage more new entrants to start career on the Trainee rather than Labourer card – show employers they are on a recognised training pathway/supporting long-term career progression.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F44CB-8917-4B6C-9E83-8106F893D0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70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CITB’s Construction Skills Network Forecast indicates that approximately 140,000 labourers will be needed annually by 2028 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500,000 Labourer cards in circulation, there is an oversupply issue  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Also, CSCS data shows 85% of Labourers do not renew their card, employers highlight many leave the industry long before cards expire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reducing the Labourer card’s initial validity to two years, we can better track the actual number of active Labourers in the sector 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Supports the direction of travel emerging from the Building Safety Act - better aligned with the competency expectations of the Act – pathway to SKEB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Encourage more new entrants to start their career not on the Labourer card, but on one of CSCS’s red cards, demonstrating to employers that the card holder is on a recognised training pathway.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F44CB-8917-4B6C-9E83-8106F893D0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r>
              <a:rPr lang="en-GB"/>
              <a:t>Slide 8: Summary </a:t>
            </a:r>
          </a:p>
          <a:p>
            <a:r>
              <a:rPr lang="en-GB"/>
              <a:t> </a:t>
            </a:r>
          </a:p>
          <a:p>
            <a:r>
              <a:rPr lang="en-GB"/>
              <a:t>CSCS cards have gone through significant changes over the last 10 years – changes that reflect the needs of the industry</a:t>
            </a:r>
          </a:p>
          <a:p>
            <a:r>
              <a:rPr lang="en-GB"/>
              <a:t>Historically 80% of cards issued did not require the holder to achieve a qualification – only the HS&amp;E test was required</a:t>
            </a:r>
          </a:p>
          <a:p>
            <a:r>
              <a:rPr lang="en-GB"/>
              <a:t>Today 95%??? of cards issued require the applicant to hold (or be registered for) a recognised qualification – this is in response to the CLC’s recommendation first published in 2015</a:t>
            </a:r>
          </a:p>
          <a:p>
            <a:r>
              <a:rPr lang="en-GB"/>
              <a:t>In response to the Building Safety Act the card scheme is adapting again to support the industry</a:t>
            </a:r>
          </a:p>
          <a:p>
            <a:r>
              <a:rPr lang="en-GB"/>
              <a:t>Soon, it will no longer just be about having qualifications and a health and safety test but include a culture of the ongoing development of Skills, Knowledge, Experience and Behaviours </a:t>
            </a:r>
          </a:p>
          <a:p>
            <a:r>
              <a:rPr lang="en-GB"/>
              <a:t>Those elements of SKEB which can be assessed will be reflected on the relevant CSCS card and verified on site via CSCS Smart Check.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F44CB-8917-4B6C-9E83-8106F893D0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3100" y="239713"/>
            <a:ext cx="3413125" cy="192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2290338"/>
            <a:ext cx="5438140" cy="6583498"/>
          </a:xfrm>
        </p:spPr>
        <p:txBody>
          <a:bodyPr/>
          <a:lstStyle/>
          <a:p>
            <a:pPr marL="171447" indent="-171447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7810C-F1FA-4631-ACC5-305E67109BD9}" type="slidenum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46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3BCC-6385-CD96-716B-B2FC01C2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D2A02-1E8E-035D-7017-0747B791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7D023-5E0F-DA41-D39A-7AAA4D58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287D6-556B-9BAB-E784-27E461B65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B4737-D9E2-AC17-D1B9-306562C81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C4402-5F91-A7EA-330C-F0456C7E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5BF08-FD6C-4B3D-0632-EDFE0C96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0941F-BABD-AE8B-FC45-FF28B1C2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8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8C4-7C9D-5082-EC22-368FE345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9F67D-50BF-5868-8489-E647AFA6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85579-88EA-B812-477B-2807BDF0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5CFF2-8BAB-E261-A158-79BC4084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A59C5-F8F7-9712-9E85-B4C14B32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A772D-B185-3FC4-EA3A-773295BF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5CE0B-D542-0930-CC64-4470C1A4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3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F2A9-8BB4-4F71-CFB9-8AE35C2B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AA14-F94A-02C2-D764-553C5F4FF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8F2CE-4908-7DFA-2AE2-3097F5705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E5785-6612-915E-6BA1-F19D2519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FD136-D52A-BDE1-FDD9-9299B96B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FC2BC-2534-0DF9-F8A8-7A68DEFD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0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E6C8-8D8E-783D-0F8E-A35B11C7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9187A-0316-6A12-E420-D280BBDE6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1D007-2C1F-9A9A-D5CA-50D3618BE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5FAEF-DCA8-F099-731E-C4018E96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CE352-5986-8EEC-8824-C0BFB00A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03DD1-901E-D918-1767-17ED676A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3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D638-FFA0-B63A-E4C1-2E52FACB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AD133-8CBA-6637-CF24-A4A7EF1BB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8D98-E8F4-C16B-C30C-75DA90FE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E0EE4-8448-8AAC-07FC-AD7BB272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A7E9F-EFED-7C01-C472-9037316D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08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6C847-4CF0-C81F-DCC1-B960CB75B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89742-6840-51C9-EC83-CFDE5B5A8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3754E-669E-0541-E770-198F274B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2AF83-AB86-80B4-F5D3-34BA51AB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2FC67-9AB3-0E71-C168-D5633D03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9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20729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2524" y="1755645"/>
            <a:ext cx="5713095" cy="4696460"/>
          </a:xfrm>
          <a:custGeom>
            <a:avLst/>
            <a:gdLst/>
            <a:ahLst/>
            <a:cxnLst/>
            <a:rect l="l" t="t" r="r" b="b"/>
            <a:pathLst>
              <a:path w="5713095" h="4696460">
                <a:moveTo>
                  <a:pt x="5565863" y="0"/>
                </a:moveTo>
                <a:lnTo>
                  <a:pt x="146850" y="0"/>
                </a:lnTo>
                <a:lnTo>
                  <a:pt x="100434" y="7486"/>
                </a:lnTo>
                <a:lnTo>
                  <a:pt x="60122" y="28333"/>
                </a:lnTo>
                <a:lnTo>
                  <a:pt x="28333" y="60122"/>
                </a:lnTo>
                <a:lnTo>
                  <a:pt x="7486" y="100434"/>
                </a:lnTo>
                <a:lnTo>
                  <a:pt x="0" y="146850"/>
                </a:lnTo>
                <a:lnTo>
                  <a:pt x="0" y="4549355"/>
                </a:lnTo>
                <a:lnTo>
                  <a:pt x="7486" y="4595771"/>
                </a:lnTo>
                <a:lnTo>
                  <a:pt x="28333" y="4636083"/>
                </a:lnTo>
                <a:lnTo>
                  <a:pt x="60122" y="4667872"/>
                </a:lnTo>
                <a:lnTo>
                  <a:pt x="100434" y="4688719"/>
                </a:lnTo>
                <a:lnTo>
                  <a:pt x="146850" y="4696206"/>
                </a:lnTo>
                <a:lnTo>
                  <a:pt x="5565863" y="4696206"/>
                </a:lnTo>
                <a:lnTo>
                  <a:pt x="5612279" y="4688719"/>
                </a:lnTo>
                <a:lnTo>
                  <a:pt x="5652591" y="4667872"/>
                </a:lnTo>
                <a:lnTo>
                  <a:pt x="5684380" y="4636083"/>
                </a:lnTo>
                <a:lnTo>
                  <a:pt x="5705227" y="4595771"/>
                </a:lnTo>
                <a:lnTo>
                  <a:pt x="5712714" y="4549355"/>
                </a:lnTo>
                <a:lnTo>
                  <a:pt x="5712714" y="146850"/>
                </a:lnTo>
                <a:lnTo>
                  <a:pt x="5705227" y="100434"/>
                </a:lnTo>
                <a:lnTo>
                  <a:pt x="5684380" y="60122"/>
                </a:lnTo>
                <a:lnTo>
                  <a:pt x="5652591" y="28333"/>
                </a:lnTo>
                <a:lnTo>
                  <a:pt x="5612279" y="7486"/>
                </a:lnTo>
                <a:lnTo>
                  <a:pt x="5565863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86799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3068" y="831341"/>
            <a:ext cx="7165340" cy="5455285"/>
          </a:xfrm>
          <a:custGeom>
            <a:avLst/>
            <a:gdLst/>
            <a:ahLst/>
            <a:cxnLst/>
            <a:rect l="l" t="t" r="r" b="b"/>
            <a:pathLst>
              <a:path w="7165340" h="5455285">
                <a:moveTo>
                  <a:pt x="6994499" y="0"/>
                </a:moveTo>
                <a:lnTo>
                  <a:pt x="170586" y="0"/>
                </a:lnTo>
                <a:lnTo>
                  <a:pt x="125239" y="6093"/>
                </a:lnTo>
                <a:lnTo>
                  <a:pt x="84489" y="23290"/>
                </a:lnTo>
                <a:lnTo>
                  <a:pt x="49964" y="49964"/>
                </a:lnTo>
                <a:lnTo>
                  <a:pt x="23290" y="84489"/>
                </a:lnTo>
                <a:lnTo>
                  <a:pt x="6093" y="125239"/>
                </a:lnTo>
                <a:lnTo>
                  <a:pt x="0" y="170586"/>
                </a:lnTo>
                <a:lnTo>
                  <a:pt x="0" y="5284571"/>
                </a:lnTo>
                <a:lnTo>
                  <a:pt x="6093" y="5329918"/>
                </a:lnTo>
                <a:lnTo>
                  <a:pt x="23290" y="5370668"/>
                </a:lnTo>
                <a:lnTo>
                  <a:pt x="49964" y="5405193"/>
                </a:lnTo>
                <a:lnTo>
                  <a:pt x="84489" y="5431867"/>
                </a:lnTo>
                <a:lnTo>
                  <a:pt x="125239" y="5449064"/>
                </a:lnTo>
                <a:lnTo>
                  <a:pt x="170586" y="5455158"/>
                </a:lnTo>
                <a:lnTo>
                  <a:pt x="6994499" y="5455158"/>
                </a:lnTo>
                <a:lnTo>
                  <a:pt x="7039846" y="5449064"/>
                </a:lnTo>
                <a:lnTo>
                  <a:pt x="7080596" y="5431867"/>
                </a:lnTo>
                <a:lnTo>
                  <a:pt x="7115121" y="5405193"/>
                </a:lnTo>
                <a:lnTo>
                  <a:pt x="7141795" y="5370668"/>
                </a:lnTo>
                <a:lnTo>
                  <a:pt x="7158992" y="5329918"/>
                </a:lnTo>
                <a:lnTo>
                  <a:pt x="7165085" y="5284571"/>
                </a:lnTo>
                <a:lnTo>
                  <a:pt x="7165085" y="170586"/>
                </a:lnTo>
                <a:lnTo>
                  <a:pt x="7158992" y="125239"/>
                </a:lnTo>
                <a:lnTo>
                  <a:pt x="7141795" y="84489"/>
                </a:lnTo>
                <a:lnTo>
                  <a:pt x="7115121" y="49964"/>
                </a:lnTo>
                <a:lnTo>
                  <a:pt x="7080596" y="23290"/>
                </a:lnTo>
                <a:lnTo>
                  <a:pt x="7039846" y="6093"/>
                </a:lnTo>
                <a:lnTo>
                  <a:pt x="699449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65784" y="1692782"/>
            <a:ext cx="5545455" cy="0"/>
          </a:xfrm>
          <a:custGeom>
            <a:avLst/>
            <a:gdLst/>
            <a:ahLst/>
            <a:cxnLst/>
            <a:rect l="l" t="t" r="r" b="b"/>
            <a:pathLst>
              <a:path w="5545455">
                <a:moveTo>
                  <a:pt x="0" y="0"/>
                </a:moveTo>
                <a:lnTo>
                  <a:pt x="5545137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0" y="0"/>
            <a:ext cx="1376171" cy="13555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01533" y="2420874"/>
            <a:ext cx="4006594" cy="25542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549-D740-5038-4BE5-99B0C5E3B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87AE4-CFEF-9DFD-8118-26332CD8E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2755B-F34C-8FBE-0861-E4A8D39F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4261-60DC-DA7C-E5FC-551DE84C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EFF67-9110-A202-5EBD-B66671E6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1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83D6-934C-9A03-25C2-9A837E0A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FD594-214E-D4E0-EDF0-951E65CD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2549-9115-3EB4-6A25-6D5E30B2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9AD06-628F-1F6F-2280-9504F39C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874C5-B0F9-0DF4-FFD1-C95D793C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2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3440-4F94-C0FC-3199-ED6A1250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5D84F-FFAF-8BFE-2B55-B9D920FC3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B3C7-20FC-78F3-0732-3CB27BC8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83C8-FB61-79E8-1E23-BDAA7D25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A2A4E-B4EB-4EC1-24D3-223A7008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5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D776-4A3F-A316-F06D-336077F5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70A1-1BEF-6F56-4F74-16D79E3B0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DF654-1FA7-823D-AB53-4FEC4E455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F6465-BCA1-8CAB-0E3F-70E6D57A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DED19-C6F1-C849-21C6-BF252191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CCF01-E171-9487-3A8A-8EE5E928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3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25119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3766" y="259092"/>
            <a:ext cx="1795258" cy="17678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777" y="191566"/>
            <a:ext cx="786638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0427" y="2899939"/>
            <a:ext cx="618617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DE364-40A0-7206-F6D2-D6F335FC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8D7C8-CD2A-80C6-3D33-2B856C898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3093A-148E-A711-45F7-FF32A6CA6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9219-2251-2343-934A-FF720508978B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6652-D36C-29EF-A5DC-7A78764E8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4395-4909-76D6-C2FD-C7F6D033F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C421-6179-E447-A5EE-70E25827D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cs.uk.com/card-type/trainee-card/" TargetMode="External"/><Relationship Id="rId13" Type="http://schemas.openxmlformats.org/officeDocument/2006/relationships/image" Target="../media/image26.jpg"/><Relationship Id="rId18" Type="http://schemas.openxmlformats.org/officeDocument/2006/relationships/hyperlink" Target="https://www.cscs.uk.com/card-type/advanced-craft/" TargetMode="External"/><Relationship Id="rId26" Type="http://schemas.openxmlformats.org/officeDocument/2006/relationships/hyperlink" Target="http://www.cscs.uk.com/types" TargetMode="External"/><Relationship Id="rId3" Type="http://schemas.openxmlformats.org/officeDocument/2006/relationships/image" Target="../media/image21.jpg"/><Relationship Id="rId21" Type="http://schemas.openxmlformats.org/officeDocument/2006/relationships/image" Target="../media/image30.jpg"/><Relationship Id="rId7" Type="http://schemas.openxmlformats.org/officeDocument/2006/relationships/image" Target="../media/image23.jpg"/><Relationship Id="rId12" Type="http://schemas.openxmlformats.org/officeDocument/2006/relationships/hyperlink" Target="http://www.cscs.uk.com/Experiencedworker" TargetMode="External"/><Relationship Id="rId17" Type="http://schemas.openxmlformats.org/officeDocument/2006/relationships/image" Target="../media/image28.jpg"/><Relationship Id="rId25" Type="http://schemas.openxmlformats.org/officeDocument/2006/relationships/image" Target="../media/image32.jpg"/><Relationship Id="rId2" Type="http://schemas.openxmlformats.org/officeDocument/2006/relationships/hyperlink" Target="https://www.cscs.uk.com/card-type/labourer/" TargetMode="External"/><Relationship Id="rId16" Type="http://schemas.openxmlformats.org/officeDocument/2006/relationships/hyperlink" Target="https://www.cscs.uk.com/card-type/skilled-worker/" TargetMode="External"/><Relationship Id="rId20" Type="http://schemas.openxmlformats.org/officeDocument/2006/relationships/hyperlink" Target="https://www.cscs.uk.com/card-type/manag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cs.uk.com/card-type/apprentice/" TargetMode="External"/><Relationship Id="rId11" Type="http://schemas.openxmlformats.org/officeDocument/2006/relationships/image" Target="../media/image25.jpg"/><Relationship Id="rId24" Type="http://schemas.openxmlformats.org/officeDocument/2006/relationships/hyperlink" Target="https://www.cscs.uk.com/card-type/professionally-qualified-person/" TargetMode="External"/><Relationship Id="rId5" Type="http://schemas.openxmlformats.org/officeDocument/2006/relationships/image" Target="../media/image22.jpg"/><Relationship Id="rId15" Type="http://schemas.openxmlformats.org/officeDocument/2006/relationships/image" Target="../media/image27.jpg"/><Relationship Id="rId23" Type="http://schemas.openxmlformats.org/officeDocument/2006/relationships/image" Target="../media/image31.jpg"/><Relationship Id="rId28" Type="http://schemas.openxmlformats.org/officeDocument/2006/relationships/image" Target="../media/image33.jpg"/><Relationship Id="rId10" Type="http://schemas.openxmlformats.org/officeDocument/2006/relationships/hyperlink" Target="https://www.cscs.uk.com/card-type/industry-placement-card/" TargetMode="External"/><Relationship Id="rId19" Type="http://schemas.openxmlformats.org/officeDocument/2006/relationships/image" Target="../media/image29.jpg"/><Relationship Id="rId4" Type="http://schemas.openxmlformats.org/officeDocument/2006/relationships/hyperlink" Target="https://www.cscs.uk.com/card-type/provisional/" TargetMode="External"/><Relationship Id="rId9" Type="http://schemas.openxmlformats.org/officeDocument/2006/relationships/image" Target="../media/image24.jpg"/><Relationship Id="rId14" Type="http://schemas.openxmlformats.org/officeDocument/2006/relationships/hyperlink" Target="https://www.cscs.uk.com/card-type/experienced-technical-supervisor-or-manager/" TargetMode="External"/><Relationship Id="rId22" Type="http://schemas.openxmlformats.org/officeDocument/2006/relationships/hyperlink" Target="https://www.cscs.uk.com/card-type/academically-qualified-person/" TargetMode="External"/><Relationship Id="rId27" Type="http://schemas.openxmlformats.org/officeDocument/2006/relationships/hyperlink" Target="https://www.cscs.uk.com/card-type/supervisor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nstruction site with cranes&#10;&#10;Description automatically generated">
            <a:extLst>
              <a:ext uri="{FF2B5EF4-FFF2-40B4-BE49-F238E27FC236}">
                <a16:creationId xmlns:a16="http://schemas.microsoft.com/office/drawing/2014/main" id="{D270F228-6352-993E-4E20-F22B9CF0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35" y="2023672"/>
            <a:ext cx="7815554" cy="4416100"/>
          </a:xfrm>
          <a:prstGeom prst="roundRect">
            <a:avLst>
              <a:gd name="adj" fmla="val 3308"/>
            </a:avLst>
          </a:prstGeom>
        </p:spPr>
      </p:pic>
      <p:pic>
        <p:nvPicPr>
          <p:cNvPr id="6" name="Picture 5" descr="A blue square with white text&#10;&#10;Description automatically generated">
            <a:extLst>
              <a:ext uri="{FF2B5EF4-FFF2-40B4-BE49-F238E27FC236}">
                <a16:creationId xmlns:a16="http://schemas.microsoft.com/office/drawing/2014/main" id="{5E5CCB6B-348C-63DE-C00A-BB01E7E2C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44" t="20493" r="28466" b="19671"/>
          <a:stretch/>
        </p:blipFill>
        <p:spPr>
          <a:xfrm>
            <a:off x="338615" y="383572"/>
            <a:ext cx="1374642" cy="140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38AF90-F48A-7E93-4509-51958CD52418}"/>
              </a:ext>
            </a:extLst>
          </p:cNvPr>
          <p:cNvSpPr txBox="1"/>
          <p:nvPr/>
        </p:nvSpPr>
        <p:spPr>
          <a:xfrm>
            <a:off x="1937526" y="701617"/>
            <a:ext cx="916883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Calibri" panose="020F0502020204030204" pitchFamily="34" charset="0"/>
              </a:rPr>
              <a:t>Qualifying the workforce: the journey we are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HCTA Members Meeting: </a:t>
            </a:r>
            <a:r>
              <a:rPr lang="en-GB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March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erson and person wearing safety vests and hardhats&#10;&#10;Description automatically generated">
            <a:extLst>
              <a:ext uri="{FF2B5EF4-FFF2-40B4-BE49-F238E27FC236}">
                <a16:creationId xmlns:a16="http://schemas.microsoft.com/office/drawing/2014/main" id="{F3F5E34B-25A0-E1ED-6E20-617F1D5AC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792" y="2023672"/>
            <a:ext cx="3281673" cy="2113613"/>
          </a:xfrm>
          <a:prstGeom prst="roundRect">
            <a:avLst>
              <a:gd name="adj" fmla="val 601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AE8915-0F7E-E73A-6125-1CE1951A72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5"/>
          <a:stretch/>
        </p:blipFill>
        <p:spPr>
          <a:xfrm>
            <a:off x="8436802" y="4332157"/>
            <a:ext cx="3281673" cy="2113613"/>
          </a:xfrm>
          <a:prstGeom prst="roundRect">
            <a:avLst>
              <a:gd name="adj" fmla="val 6018"/>
            </a:avLst>
          </a:prstGeom>
        </p:spPr>
      </p:pic>
    </p:spTree>
    <p:extLst>
      <p:ext uri="{BB962C8B-B14F-4D97-AF65-F5344CB8AC3E}">
        <p14:creationId xmlns:p14="http://schemas.microsoft.com/office/powerpoint/2010/main" val="12932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47CF95-A90A-7865-6BCC-29C8C38F64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08344"/>
            <a:ext cx="12192000" cy="7176978"/>
          </a:xfrm>
          <a:prstGeom prst="rect">
            <a:avLst/>
          </a:prstGeom>
        </p:spPr>
      </p:pic>
      <p:pic>
        <p:nvPicPr>
          <p:cNvPr id="5" name="Picture 4" descr="CSCS_2.png">
            <a:extLst>
              <a:ext uri="{FF2B5EF4-FFF2-40B4-BE49-F238E27FC236}">
                <a16:creationId xmlns:a16="http://schemas.microsoft.com/office/drawing/2014/main" id="{A1FBB22F-FFC4-EDE9-1667-8782480C7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E002E3-4652-42A2-EFD1-909B7F5D64E2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9699944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Trainee card changes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1AC23A-962F-03FA-C93B-583AE384DF0E}"/>
              </a:ext>
            </a:extLst>
          </p:cNvPr>
          <p:cNvSpPr/>
          <p:nvPr/>
        </p:nvSpPr>
        <p:spPr>
          <a:xfrm>
            <a:off x="371573" y="1535299"/>
            <a:ext cx="6966923" cy="4248814"/>
          </a:xfrm>
          <a:prstGeom prst="roundRect">
            <a:avLst>
              <a:gd name="adj" fmla="val 312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47A69-C2E9-9C36-378C-39443FF8B6F3}"/>
              </a:ext>
            </a:extLst>
          </p:cNvPr>
          <p:cNvSpPr txBox="1"/>
          <p:nvPr/>
        </p:nvSpPr>
        <p:spPr>
          <a:xfrm>
            <a:off x="490797" y="1665081"/>
            <a:ext cx="66165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Traditionally a five-year card, for those registered on a construction related qualification </a:t>
            </a: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Becomes available to those holding certain L2 (and above) occupational related non-competence qualifications</a:t>
            </a: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Initial card valid for two years</a:t>
            </a: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be renewed for a further three years – with evidence registered onto N/SVQ or an agreed alternative</a:t>
            </a: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 from February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1st, 2025.</a:t>
            </a:r>
          </a:p>
        </p:txBody>
      </p:sp>
    </p:spTree>
    <p:extLst>
      <p:ext uri="{BB962C8B-B14F-4D97-AF65-F5344CB8AC3E}">
        <p14:creationId xmlns:p14="http://schemas.microsoft.com/office/powerpoint/2010/main" val="29642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49E2D-A6BA-3BCC-82BC-019D940159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CSCS_2.png">
            <a:extLst>
              <a:ext uri="{FF2B5EF4-FFF2-40B4-BE49-F238E27FC236}">
                <a16:creationId xmlns:a16="http://schemas.microsoft.com/office/drawing/2014/main" id="{9906B922-5D48-60D4-05C7-E1986A8231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4C8511-6801-50C7-7D3B-EC3F9ACED16C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9699944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Labourer card: Why make the change?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A58F4E7-966A-F59C-027F-03B6C81C3558}"/>
              </a:ext>
            </a:extLst>
          </p:cNvPr>
          <p:cNvSpPr/>
          <p:nvPr/>
        </p:nvSpPr>
        <p:spPr>
          <a:xfrm>
            <a:off x="223285" y="1535298"/>
            <a:ext cx="7115212" cy="4643829"/>
          </a:xfrm>
          <a:prstGeom prst="roundRect">
            <a:avLst>
              <a:gd name="adj" fmla="val 312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F8BED-50B6-5F46-5DC4-AD9B4EF37590}"/>
              </a:ext>
            </a:extLst>
          </p:cNvPr>
          <p:cNvSpPr txBox="1"/>
          <p:nvPr/>
        </p:nvSpPr>
        <p:spPr>
          <a:xfrm>
            <a:off x="265918" y="1744789"/>
            <a:ext cx="695358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Historically a rat run for those seeking entry to 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CITB’s Network Forecast confirms 140k labourers needed p/a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Over 500k Labourer cards in circulation, indicating oversupply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CSCS’s data shows 85% of Labourers do not renew their card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Changes will help track the actual number of active Labourers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Alignment with the competency expectations of the BSA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entrants start career on a red card (not Labourer) demonstrating they are on a recognised training pathway.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9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EE306E-93C1-30CF-0CCD-A304A4F2BC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CSCS_2.png">
            <a:extLst>
              <a:ext uri="{FF2B5EF4-FFF2-40B4-BE49-F238E27FC236}">
                <a16:creationId xmlns:a16="http://schemas.microsoft.com/office/drawing/2014/main" id="{0BE7C56B-AB44-DD09-5656-B12730AECD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88E684-AE16-2936-BC46-3B27C6D07D41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9699944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Labourer card changes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C9930C-008B-889F-2481-A75CA752FF61}"/>
              </a:ext>
            </a:extLst>
          </p:cNvPr>
          <p:cNvSpPr/>
          <p:nvPr/>
        </p:nvSpPr>
        <p:spPr>
          <a:xfrm>
            <a:off x="371573" y="1535298"/>
            <a:ext cx="6966923" cy="4376403"/>
          </a:xfrm>
          <a:prstGeom prst="roundRect">
            <a:avLst>
              <a:gd name="adj" fmla="val 312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47A69-C2E9-9C36-378C-39443FF8B6F3}"/>
              </a:ext>
            </a:extLst>
          </p:cNvPr>
          <p:cNvSpPr txBox="1"/>
          <p:nvPr/>
        </p:nvSpPr>
        <p:spPr>
          <a:xfrm>
            <a:off x="518506" y="1726615"/>
            <a:ext cx="663043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Traditionally a 5-year card, intended only for Labourers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Initial card reduced to 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Returns to 5 years on renewal, requires evidence of employment in a labouring 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CITB HS&amp;E test extended to three years, allowing it to be used for renewal - removing financial/admin burdens for genuine Labourers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Effective from February 1st, 2025.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1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nstruction site with cranes and steel rods&#10;&#10;Description automatically generated">
            <a:extLst>
              <a:ext uri="{FF2B5EF4-FFF2-40B4-BE49-F238E27FC236}">
                <a16:creationId xmlns:a16="http://schemas.microsoft.com/office/drawing/2014/main" id="{16B98F48-7FBC-2BA8-99EF-72521EADEB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E4F3D1-5A4D-9BAB-B09C-972983E728C5}"/>
              </a:ext>
            </a:extLst>
          </p:cNvPr>
          <p:cNvSpPr/>
          <p:nvPr/>
        </p:nvSpPr>
        <p:spPr>
          <a:xfrm>
            <a:off x="371572" y="1535298"/>
            <a:ext cx="9797663" cy="4800518"/>
          </a:xfrm>
          <a:prstGeom prst="roundRect">
            <a:avLst>
              <a:gd name="adj" fmla="val 3127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F8BED-50B6-5F46-5DC4-AD9B4EF37590}"/>
              </a:ext>
            </a:extLst>
          </p:cNvPr>
          <p:cNvSpPr txBox="1"/>
          <p:nvPr/>
        </p:nvSpPr>
        <p:spPr>
          <a:xfrm>
            <a:off x="441197" y="1569622"/>
            <a:ext cx="956403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Several changes since 2015 – all reflecting the needs of industry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Historically 80% of cards issued did not require a qualification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95% of cards require a qualification or registration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CSCS is adapting again to meet the needs of industry - Building Safety Act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longer about having qualifications and a health and safety test but a culture of the ongoing development of SKEB</a:t>
            </a: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000" marR="0" lvl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C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Labourer/Trainee card changes align with the competency expectations of the BSA: placing workers on recognised training pathways.</a:t>
            </a:r>
          </a:p>
        </p:txBody>
      </p:sp>
      <p:pic>
        <p:nvPicPr>
          <p:cNvPr id="5" name="Picture 4" descr="CSCS_2.png">
            <a:extLst>
              <a:ext uri="{FF2B5EF4-FFF2-40B4-BE49-F238E27FC236}">
                <a16:creationId xmlns:a16="http://schemas.microsoft.com/office/drawing/2014/main" id="{AAF9DA68-88F1-F2CB-3AEB-19FDE03098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3E6D36-70FE-0D6B-7A68-FD7F13612F1F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9699944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677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few men wearing safety vests and helmets looking at papers&#10;&#10;Description automatically generated">
            <a:extLst>
              <a:ext uri="{FF2B5EF4-FFF2-40B4-BE49-F238E27FC236}">
                <a16:creationId xmlns:a16="http://schemas.microsoft.com/office/drawing/2014/main" id="{E1CEFC91-99EA-B2BF-E374-69ED7D79FF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CSCS_2.png">
            <a:extLst>
              <a:ext uri="{FF2B5EF4-FFF2-40B4-BE49-F238E27FC236}">
                <a16:creationId xmlns:a16="http://schemas.microsoft.com/office/drawing/2014/main" id="{A8FCA643-2D6E-F122-332C-310EE309D9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BA147F-5CE9-E484-E67F-89B032AC41F9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9699944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588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4700A-F0A5-A9CC-5E43-B238CC1F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9" t="510" r="561" b="143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68399" y="1240337"/>
            <a:ext cx="8111755" cy="8808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2546B68-5850-0F3F-6980-308468465B4B}"/>
              </a:ext>
            </a:extLst>
          </p:cNvPr>
          <p:cNvSpPr/>
          <p:nvPr/>
        </p:nvSpPr>
        <p:spPr>
          <a:xfrm>
            <a:off x="323070" y="1354965"/>
            <a:ext cx="7172239" cy="5352777"/>
          </a:xfrm>
          <a:prstGeom prst="roundRect">
            <a:avLst>
              <a:gd name="adj" fmla="val 3127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SCS_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3FF11A-C18D-4348-BE35-708B3AAFDA44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Strategic direction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5526C-CB17-46A7-9368-1A3D58916525}"/>
              </a:ext>
            </a:extLst>
          </p:cNvPr>
          <p:cNvSpPr txBox="1"/>
          <p:nvPr/>
        </p:nvSpPr>
        <p:spPr>
          <a:xfrm>
            <a:off x="606485" y="1720364"/>
            <a:ext cx="7019728" cy="51655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Proof of training and qualifications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Improving standards and 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 key criteria: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Nationally recognised construction related qualification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CITB Health, Safety and Environment test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(or alternative)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Additional requirements expected via the Building Safety Act: include Continuous Professional Development and other forms of training.</a:t>
            </a: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C64B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4700A-F0A5-A9CC-5E43-B238CC1F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9" t="510" r="561" b="143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68399" y="1240337"/>
            <a:ext cx="8111755" cy="88089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2546B68-5850-0F3F-6980-308468465B4B}"/>
              </a:ext>
            </a:extLst>
          </p:cNvPr>
          <p:cNvSpPr/>
          <p:nvPr/>
        </p:nvSpPr>
        <p:spPr>
          <a:xfrm>
            <a:off x="323070" y="1371601"/>
            <a:ext cx="7172239" cy="4964215"/>
          </a:xfrm>
          <a:prstGeom prst="roundRect">
            <a:avLst>
              <a:gd name="adj" fmla="val 3127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SCS_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3FF11A-C18D-4348-BE35-708B3AAFDA44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4878791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Myth busting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5526C-CB17-46A7-9368-1A3D58916525}"/>
              </a:ext>
            </a:extLst>
          </p:cNvPr>
          <p:cNvSpPr txBox="1"/>
          <p:nvPr/>
        </p:nvSpPr>
        <p:spPr>
          <a:xfrm>
            <a:off x="606485" y="1383160"/>
            <a:ext cx="7019728" cy="44319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A Health and Safety Card                         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x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A passport to gain entry to site               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x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A legal requirement                                   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x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Font typeface="+mj-lt"/>
              <a:buAutoNum type="arabicPeriod"/>
            </a:pPr>
            <a:r>
              <a:rPr lang="en-GB" sz="2400" spc="-10" dirty="0">
                <a:latin typeface="+mn-lt"/>
                <a:cs typeface="Calibri"/>
              </a:rPr>
              <a:t>A Standard Setting Body</a:t>
            </a:r>
            <a:r>
              <a:rPr lang="en-GB" sz="2400" spc="-10">
                <a:latin typeface="+mn-lt"/>
                <a:cs typeface="Calibri"/>
              </a:rPr>
              <a:t>/CITB</a:t>
            </a:r>
            <a:r>
              <a:rPr lang="en-GB" sz="2400" spc="-10" dirty="0">
                <a:latin typeface="+mn-lt"/>
                <a:cs typeface="Calibri"/>
              </a:rPr>
              <a:t>	            </a:t>
            </a:r>
            <a:r>
              <a:rPr lang="en-GB" sz="2400" b="1" spc="-10" dirty="0">
                <a:solidFill>
                  <a:srgbClr val="FF0000"/>
                </a:solidFill>
                <a:latin typeface="+mn-lt"/>
                <a:cs typeface="Calibri"/>
              </a:rPr>
              <a:t>x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Font typeface="+mj-lt"/>
              <a:buAutoNum type="arabicPeriod"/>
            </a:pPr>
            <a:r>
              <a:rPr lang="en-GB" sz="2400" spc="-10" dirty="0">
                <a:latin typeface="+mn-lt"/>
                <a:cs typeface="Calibri"/>
              </a:rPr>
              <a:t>A Training Provider/ CSCS test 	           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x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Font typeface="+mj-lt"/>
              <a:buAutoNum type="arabicPeriod"/>
            </a:pPr>
            <a:r>
              <a:rPr lang="en-GB" sz="2400" dirty="0">
                <a:latin typeface="+mn-lt"/>
              </a:rPr>
              <a:t>Proof of Identity		                   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Font typeface="+mj-lt"/>
              <a:buAutoNum type="arabicPeriod"/>
            </a:pPr>
            <a:r>
              <a:rPr lang="en-GB" sz="2400" dirty="0">
                <a:latin typeface="+mn-lt"/>
              </a:rPr>
              <a:t>Proof of qualifications and training                     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85754-B8BD-53AC-4C62-BB997D30E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648200"/>
            <a:ext cx="308798" cy="317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2F866-148A-A4D9-EA8F-07517ABC1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802" y="5397967"/>
            <a:ext cx="308798" cy="3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nstruction site with cranes and steel rods&#10;&#10;Description automatically generated">
            <a:extLst>
              <a:ext uri="{FF2B5EF4-FFF2-40B4-BE49-F238E27FC236}">
                <a16:creationId xmlns:a16="http://schemas.microsoft.com/office/drawing/2014/main" id="{BB09EADD-9E50-6326-CC47-749657EF92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10862" y="1873036"/>
            <a:ext cx="8737406" cy="5258692"/>
          </a:xfrm>
        </p:spPr>
        <p:txBody>
          <a:bodyPr vert="horz" lIns="0" tIns="0" rIns="0" bIns="0" rtlCol="0">
            <a:noAutofit/>
          </a:bodyPr>
          <a:lstStyle/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/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Clr>
                <a:srgbClr val="0C64B6"/>
              </a:buClr>
              <a:buNone/>
            </a:pPr>
            <a:endParaRPr lang="en-GB" sz="21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758DF7-5008-A6E0-11EE-18AA3FCB779E}"/>
              </a:ext>
            </a:extLst>
          </p:cNvPr>
          <p:cNvSpPr/>
          <p:nvPr/>
        </p:nvSpPr>
        <p:spPr>
          <a:xfrm>
            <a:off x="3045352" y="401848"/>
            <a:ext cx="7055590" cy="5832475"/>
          </a:xfrm>
          <a:prstGeom prst="roundRect">
            <a:avLst>
              <a:gd name="adj" fmla="val 312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C18CF-46CE-0DEF-100A-6BE524F15F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7928" y="401848"/>
            <a:ext cx="892151" cy="89215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2B21606-9476-567E-018B-096514FBA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922" y="424216"/>
            <a:ext cx="6566148" cy="56769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C1F2BEA-54AD-9455-CBBF-959EEB2BC1DE}"/>
              </a:ext>
            </a:extLst>
          </p:cNvPr>
          <p:cNvSpPr/>
          <p:nvPr/>
        </p:nvSpPr>
        <p:spPr>
          <a:xfrm>
            <a:off x="3280398" y="595667"/>
            <a:ext cx="1150648" cy="457200"/>
          </a:xfrm>
          <a:prstGeom prst="roundRect">
            <a:avLst/>
          </a:prstGeom>
          <a:noFill/>
          <a:ln>
            <a:solidFill>
              <a:srgbClr val="007A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64E89F-0054-07E5-D4AC-CA787AD3DEBB}"/>
              </a:ext>
            </a:extLst>
          </p:cNvPr>
          <p:cNvSpPr/>
          <p:nvPr/>
        </p:nvSpPr>
        <p:spPr>
          <a:xfrm>
            <a:off x="8765190" y="5611013"/>
            <a:ext cx="1150648" cy="457200"/>
          </a:xfrm>
          <a:prstGeom prst="roundRect">
            <a:avLst/>
          </a:prstGeom>
          <a:noFill/>
          <a:ln>
            <a:solidFill>
              <a:srgbClr val="007A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8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nstruction site with cranes and steel rods&#10;&#10;Description automatically generated">
            <a:extLst>
              <a:ext uri="{FF2B5EF4-FFF2-40B4-BE49-F238E27FC236}">
                <a16:creationId xmlns:a16="http://schemas.microsoft.com/office/drawing/2014/main" id="{6566D050-9017-3EEA-2B09-BDC09910AF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EB38778-7151-CBFA-B4DC-7D0837E2CCFF}"/>
              </a:ext>
            </a:extLst>
          </p:cNvPr>
          <p:cNvSpPr/>
          <p:nvPr/>
        </p:nvSpPr>
        <p:spPr>
          <a:xfrm>
            <a:off x="371573" y="1535298"/>
            <a:ext cx="7982718" cy="4800518"/>
          </a:xfrm>
          <a:prstGeom prst="roundRect">
            <a:avLst>
              <a:gd name="adj" fmla="val 3127"/>
            </a:avLst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D2A5C5-982D-611C-F4DB-432D318E1247}"/>
              </a:ext>
            </a:extLst>
          </p:cNvPr>
          <p:cNvGrpSpPr/>
          <p:nvPr/>
        </p:nvGrpSpPr>
        <p:grpSpPr>
          <a:xfrm>
            <a:off x="8672643" y="1414130"/>
            <a:ext cx="3235822" cy="4921685"/>
            <a:chOff x="8795912" y="1270920"/>
            <a:chExt cx="3183750" cy="4688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0EF2D73-6BFC-C357-D1D5-2A11DBAA3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5912" y="1270920"/>
              <a:ext cx="3183750" cy="468876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4499D1-5E5A-B36E-0F11-D671C466D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6914" y="1739891"/>
              <a:ext cx="2953513" cy="539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E64193-A6C5-7D84-CE87-95EA20627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2752" y="4734231"/>
              <a:ext cx="2956816" cy="465097"/>
            </a:xfrm>
            <a:prstGeom prst="rect">
              <a:avLst/>
            </a:prstGeom>
          </p:spPr>
        </p:pic>
      </p:grpSp>
      <p:pic>
        <p:nvPicPr>
          <p:cNvPr id="4" name="Picture 3" descr="CSCS_2.png">
            <a:extLst>
              <a:ext uri="{FF2B5EF4-FFF2-40B4-BE49-F238E27FC236}">
                <a16:creationId xmlns:a16="http://schemas.microsoft.com/office/drawing/2014/main" id="{542BA5F6-FFF6-753D-7D9C-157A081CFD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E7D1DE-09EE-E029-667E-831007CC691C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9699944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Construction Leadership Council recommendation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B873F-0D59-903C-5687-37BDDA12C177}"/>
              </a:ext>
            </a:extLst>
          </p:cNvPr>
          <p:cNvSpPr txBox="1"/>
          <p:nvPr/>
        </p:nvSpPr>
        <p:spPr>
          <a:xfrm>
            <a:off x="484605" y="1317480"/>
            <a:ext cx="7703432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Leading the way to a fully qualified workforce </a:t>
            </a: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Minimum standard for skilled worker N/SVQ Level 2</a:t>
            </a: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 500,000 previously unqualified card holders transitioned to a recognised qualification since 2015</a:t>
            </a: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Final step is the withdrawal of Industry Accreditation</a:t>
            </a: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2024 update acknowledges the Building Safety Act: introduces “additional training” and “competence” – pathing the way for CPD and additional training.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019425"/>
            <a:chOff x="0" y="0"/>
            <a:chExt cx="12192000" cy="301942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2522" y="1740407"/>
              <a:ext cx="2006345" cy="1278635"/>
            </a:xfrm>
            <a:prstGeom prst="rect">
              <a:avLst/>
            </a:prstGeom>
          </p:spPr>
        </p:pic>
        <p:pic>
          <p:nvPicPr>
            <p:cNvPr id="4" name="object 4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409" y="1740407"/>
              <a:ext cx="2007107" cy="1278635"/>
            </a:xfrm>
            <a:prstGeom prst="rect">
              <a:avLst/>
            </a:prstGeom>
          </p:spPr>
        </p:pic>
        <p:pic>
          <p:nvPicPr>
            <p:cNvPr id="5" name="object 5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1872" y="1739646"/>
              <a:ext cx="1985771" cy="1264919"/>
            </a:xfrm>
            <a:prstGeom prst="rect">
              <a:avLst/>
            </a:prstGeom>
          </p:spPr>
        </p:pic>
      </p:grpSp>
      <p:pic>
        <p:nvPicPr>
          <p:cNvPr id="6" name="object 6">
            <a:hlinkClick r:id="rId8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64714" y="3383279"/>
            <a:ext cx="1985771" cy="1264919"/>
          </a:xfrm>
          <a:prstGeom prst="rect">
            <a:avLst/>
          </a:prstGeom>
        </p:spPr>
      </p:pic>
      <p:pic>
        <p:nvPicPr>
          <p:cNvPr id="7" name="object 7">
            <a:hlinkClick r:id="rId10"/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3172" y="3364230"/>
            <a:ext cx="2021585" cy="1268729"/>
          </a:xfrm>
          <a:prstGeom prst="rect">
            <a:avLst/>
          </a:prstGeom>
        </p:spPr>
      </p:pic>
      <p:pic>
        <p:nvPicPr>
          <p:cNvPr id="8" name="object 8">
            <a:hlinkClick r:id="rId12"/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61203" y="3366516"/>
            <a:ext cx="1985008" cy="1264919"/>
          </a:xfrm>
          <a:prstGeom prst="rect">
            <a:avLst/>
          </a:prstGeom>
        </p:spPr>
      </p:pic>
      <p:pic>
        <p:nvPicPr>
          <p:cNvPr id="9" name="object 9">
            <a:hlinkClick r:id="rId14"/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56931" y="3351276"/>
            <a:ext cx="1985008" cy="1264919"/>
          </a:xfrm>
          <a:prstGeom prst="rect">
            <a:avLst/>
          </a:prstGeom>
        </p:spPr>
      </p:pic>
      <p:pic>
        <p:nvPicPr>
          <p:cNvPr id="10" name="object 10">
            <a:hlinkClick r:id="rId16"/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2409" y="5027676"/>
            <a:ext cx="2007107" cy="1278635"/>
          </a:xfrm>
          <a:prstGeom prst="rect">
            <a:avLst/>
          </a:prstGeom>
        </p:spPr>
      </p:pic>
      <p:pic>
        <p:nvPicPr>
          <p:cNvPr id="11" name="object 11">
            <a:hlinkClick r:id="rId18"/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39567" y="5027676"/>
            <a:ext cx="2007107" cy="1278635"/>
          </a:xfrm>
          <a:prstGeom prst="rect">
            <a:avLst/>
          </a:prstGeom>
        </p:spPr>
      </p:pic>
      <p:pic>
        <p:nvPicPr>
          <p:cNvPr id="12" name="object 12">
            <a:hlinkClick r:id="rId20"/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68361" y="5026914"/>
            <a:ext cx="1985009" cy="1264919"/>
          </a:xfrm>
          <a:prstGeom prst="rect">
            <a:avLst/>
          </a:prstGeom>
        </p:spPr>
      </p:pic>
      <p:pic>
        <p:nvPicPr>
          <p:cNvPr id="13" name="object 13">
            <a:hlinkClick r:id="rId22"/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852660" y="3350514"/>
            <a:ext cx="1986533" cy="1265681"/>
          </a:xfrm>
          <a:prstGeom prst="rect">
            <a:avLst/>
          </a:prstGeom>
        </p:spPr>
      </p:pic>
      <p:pic>
        <p:nvPicPr>
          <p:cNvPr id="14" name="object 14">
            <a:hlinkClick r:id="rId24"/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853421" y="5011674"/>
            <a:ext cx="2007857" cy="127939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95"/>
              </a:spcBef>
            </a:pPr>
            <a:r>
              <a:rPr dirty="0"/>
              <a:t>CSCS</a:t>
            </a:r>
            <a:r>
              <a:rPr spc="-55" dirty="0"/>
              <a:t> </a:t>
            </a:r>
            <a:r>
              <a:rPr dirty="0"/>
              <a:t>card</a:t>
            </a:r>
            <a:r>
              <a:rPr spc="-80" dirty="0"/>
              <a:t> </a:t>
            </a:r>
            <a:r>
              <a:rPr spc="-10" dirty="0"/>
              <a:t>types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51065" y="2289343"/>
            <a:ext cx="4242435" cy="75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6"/>
              </a:rPr>
              <a:t>www.cscs.uk.com/types</a:t>
            </a:r>
            <a:endParaRPr sz="3200">
              <a:latin typeface="Calibri"/>
              <a:cs typeface="Calibri"/>
            </a:endParaRPr>
          </a:p>
          <a:p>
            <a:pPr marL="2359660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*Technical,</a:t>
            </a: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Supervisory</a:t>
            </a:r>
            <a:r>
              <a:rPr sz="9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or</a:t>
            </a: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 Management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7" name="object 17">
            <a:hlinkClick r:id="rId27"/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045964" y="5020055"/>
            <a:ext cx="2022347" cy="128549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29064" y="3044682"/>
            <a:ext cx="81406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Provisional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26071" y="3040599"/>
            <a:ext cx="6750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Labourer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56185" y="3044150"/>
            <a:ext cx="8178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Apprentice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508" y="4692487"/>
            <a:ext cx="1424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Industry</a:t>
            </a:r>
            <a:r>
              <a:rPr sz="1400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Placement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98155" y="4674022"/>
            <a:ext cx="554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Trainee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3407" y="4674022"/>
            <a:ext cx="14865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Experienced</a:t>
            </a:r>
            <a:r>
              <a:rPr sz="14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Worker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73421" y="4652716"/>
            <a:ext cx="13639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Experienced</a:t>
            </a:r>
            <a:r>
              <a:rPr sz="14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TSM*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63712" y="4652716"/>
            <a:ext cx="22047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Academically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Qualified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 Person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578" y="6372960"/>
            <a:ext cx="15182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Skilled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 Worker</a:t>
            </a:r>
            <a:r>
              <a:rPr sz="14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14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Blue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06175" y="6349524"/>
            <a:ext cx="15386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Skilled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 Worker</a:t>
            </a:r>
            <a:r>
              <a:rPr sz="14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14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Gold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62932" y="6349524"/>
            <a:ext cx="8724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Supervisory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62070" y="6353252"/>
            <a:ext cx="6737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Manager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04193" y="6375090"/>
            <a:ext cx="2255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Professionally</a:t>
            </a:r>
            <a:r>
              <a:rPr sz="14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Qualified</a:t>
            </a:r>
            <a:r>
              <a:rPr sz="14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Person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53225"/>
            <a:chOff x="0" y="0"/>
            <a:chExt cx="12192000" cy="6753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7528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" y="0"/>
              <a:ext cx="12190933" cy="198920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9673" y="302513"/>
              <a:ext cx="7559040" cy="5552440"/>
            </a:xfrm>
            <a:custGeom>
              <a:avLst/>
              <a:gdLst/>
              <a:ahLst/>
              <a:cxnLst/>
              <a:rect l="l" t="t" r="r" b="b"/>
              <a:pathLst>
                <a:path w="7559040" h="5552440">
                  <a:moveTo>
                    <a:pt x="7303376" y="0"/>
                  </a:moveTo>
                  <a:lnTo>
                    <a:pt x="255663" y="0"/>
                  </a:lnTo>
                  <a:lnTo>
                    <a:pt x="209707" y="4119"/>
                  </a:lnTo>
                  <a:lnTo>
                    <a:pt x="166454" y="15995"/>
                  </a:lnTo>
                  <a:lnTo>
                    <a:pt x="126625" y="34905"/>
                  </a:lnTo>
                  <a:lnTo>
                    <a:pt x="90943" y="60129"/>
                  </a:lnTo>
                  <a:lnTo>
                    <a:pt x="60129" y="90943"/>
                  </a:lnTo>
                  <a:lnTo>
                    <a:pt x="34905" y="126625"/>
                  </a:lnTo>
                  <a:lnTo>
                    <a:pt x="15995" y="166454"/>
                  </a:lnTo>
                  <a:lnTo>
                    <a:pt x="4119" y="209707"/>
                  </a:lnTo>
                  <a:lnTo>
                    <a:pt x="0" y="255663"/>
                  </a:lnTo>
                  <a:lnTo>
                    <a:pt x="0" y="5296268"/>
                  </a:lnTo>
                  <a:lnTo>
                    <a:pt x="4119" y="5342224"/>
                  </a:lnTo>
                  <a:lnTo>
                    <a:pt x="15995" y="5385477"/>
                  </a:lnTo>
                  <a:lnTo>
                    <a:pt x="34905" y="5425306"/>
                  </a:lnTo>
                  <a:lnTo>
                    <a:pt x="60129" y="5460988"/>
                  </a:lnTo>
                  <a:lnTo>
                    <a:pt x="90943" y="5491802"/>
                  </a:lnTo>
                  <a:lnTo>
                    <a:pt x="126625" y="5517026"/>
                  </a:lnTo>
                  <a:lnTo>
                    <a:pt x="166454" y="5535936"/>
                  </a:lnTo>
                  <a:lnTo>
                    <a:pt x="209707" y="5547812"/>
                  </a:lnTo>
                  <a:lnTo>
                    <a:pt x="255663" y="5551932"/>
                  </a:lnTo>
                  <a:lnTo>
                    <a:pt x="7303376" y="5551932"/>
                  </a:lnTo>
                  <a:lnTo>
                    <a:pt x="7349332" y="5547812"/>
                  </a:lnTo>
                  <a:lnTo>
                    <a:pt x="7392585" y="5535936"/>
                  </a:lnTo>
                  <a:lnTo>
                    <a:pt x="7432414" y="5517026"/>
                  </a:lnTo>
                  <a:lnTo>
                    <a:pt x="7468096" y="5491802"/>
                  </a:lnTo>
                  <a:lnTo>
                    <a:pt x="7498910" y="5460988"/>
                  </a:lnTo>
                  <a:lnTo>
                    <a:pt x="7524134" y="5425306"/>
                  </a:lnTo>
                  <a:lnTo>
                    <a:pt x="7543044" y="5385477"/>
                  </a:lnTo>
                  <a:lnTo>
                    <a:pt x="7554920" y="5342224"/>
                  </a:lnTo>
                  <a:lnTo>
                    <a:pt x="7559040" y="5296268"/>
                  </a:lnTo>
                  <a:lnTo>
                    <a:pt x="7559040" y="255663"/>
                  </a:lnTo>
                  <a:lnTo>
                    <a:pt x="7554920" y="209707"/>
                  </a:lnTo>
                  <a:lnTo>
                    <a:pt x="7543044" y="166454"/>
                  </a:lnTo>
                  <a:lnTo>
                    <a:pt x="7524134" y="126625"/>
                  </a:lnTo>
                  <a:lnTo>
                    <a:pt x="7498910" y="90943"/>
                  </a:lnTo>
                  <a:lnTo>
                    <a:pt x="7468096" y="60129"/>
                  </a:lnTo>
                  <a:lnTo>
                    <a:pt x="7432414" y="34905"/>
                  </a:lnTo>
                  <a:lnTo>
                    <a:pt x="7392585" y="15995"/>
                  </a:lnTo>
                  <a:lnTo>
                    <a:pt x="7349332" y="4119"/>
                  </a:lnTo>
                  <a:lnTo>
                    <a:pt x="7303376" y="0"/>
                  </a:lnTo>
                  <a:close/>
                </a:path>
              </a:pathLst>
            </a:custGeom>
            <a:solidFill>
              <a:srgbClr val="FFFFFF">
                <a:alpha val="9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372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6FC0"/>
                </a:solidFill>
              </a:rPr>
              <a:t>Card</a:t>
            </a:r>
            <a:r>
              <a:rPr spc="-8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requirements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44270" y="259081"/>
            <a:ext cx="11374755" cy="1108710"/>
            <a:chOff x="644270" y="259081"/>
            <a:chExt cx="11374755" cy="1108710"/>
          </a:xfrm>
        </p:grpSpPr>
        <p:sp>
          <p:nvSpPr>
            <p:cNvPr id="8" name="object 8"/>
            <p:cNvSpPr/>
            <p:nvPr/>
          </p:nvSpPr>
          <p:spPr>
            <a:xfrm>
              <a:off x="644270" y="1218057"/>
              <a:ext cx="5545455" cy="0"/>
            </a:xfrm>
            <a:custGeom>
              <a:avLst/>
              <a:gdLst/>
              <a:ahLst/>
              <a:cxnLst/>
              <a:rect l="l" t="t" r="r" b="b"/>
              <a:pathLst>
                <a:path w="5545455">
                  <a:moveTo>
                    <a:pt x="0" y="0"/>
                  </a:moveTo>
                  <a:lnTo>
                    <a:pt x="5545137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2790" y="259081"/>
              <a:ext cx="1126235" cy="11087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31456" y="1589912"/>
            <a:ext cx="6868795" cy="402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Arial"/>
              <a:buChar char="•"/>
              <a:tabLst>
                <a:tab pos="210185" algn="l"/>
              </a:tabLst>
            </a:pPr>
            <a:r>
              <a:rPr sz="2800" dirty="0">
                <a:latin typeface="Calibri"/>
                <a:cs typeface="Calibri"/>
              </a:rPr>
              <a:t>CITB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Health,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safety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environment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pass</a:t>
            </a:r>
            <a:endParaRPr sz="2800" dirty="0">
              <a:latin typeface="Calibri"/>
              <a:cs typeface="Calibri"/>
            </a:endParaRPr>
          </a:p>
          <a:p>
            <a:pPr marL="210185">
              <a:lnSpc>
                <a:spcPts val="2355"/>
              </a:lnSpc>
              <a:spcBef>
                <a:spcPts val="85"/>
              </a:spcBef>
            </a:pP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at</a:t>
            </a:r>
            <a:r>
              <a:rPr sz="2000" i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sz="2000" i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relevant</a:t>
            </a:r>
            <a:r>
              <a:rPr sz="2000"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level</a:t>
            </a:r>
            <a:r>
              <a:rPr sz="2000"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within</a:t>
            </a:r>
            <a:r>
              <a:rPr sz="2000" i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sz="20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last</a:t>
            </a:r>
            <a:r>
              <a:rPr sz="2000" i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r>
              <a:rPr sz="20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7E7E7E"/>
                </a:solidFill>
                <a:latin typeface="Calibri"/>
                <a:cs typeface="Calibri"/>
              </a:rPr>
              <a:t>years</a:t>
            </a:r>
            <a:endParaRPr sz="2000" dirty="0">
              <a:latin typeface="Calibri"/>
              <a:cs typeface="Calibri"/>
            </a:endParaRPr>
          </a:p>
          <a:p>
            <a:pPr marL="210185" marR="934085">
              <a:lnSpc>
                <a:spcPts val="2310"/>
              </a:lnSpc>
              <a:spcBef>
                <a:spcPts val="105"/>
              </a:spcBef>
            </a:pP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sz="2000" i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test</a:t>
            </a:r>
            <a:r>
              <a:rPr sz="2000" i="1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costs</a:t>
            </a:r>
            <a:r>
              <a:rPr sz="2000" i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£22.50,</a:t>
            </a:r>
            <a:r>
              <a:rPr sz="2000" i="1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revision</a:t>
            </a:r>
            <a:r>
              <a:rPr sz="2000" i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materials</a:t>
            </a:r>
            <a:r>
              <a:rPr sz="20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are</a:t>
            </a:r>
            <a:r>
              <a:rPr sz="2000" i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available</a:t>
            </a:r>
            <a:r>
              <a:rPr sz="2000" i="1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7E7E7E"/>
                </a:solidFill>
                <a:latin typeface="Calibri"/>
                <a:cs typeface="Calibri"/>
              </a:rPr>
              <a:t>at </a:t>
            </a:r>
            <a:r>
              <a:rPr sz="2000" i="1" spc="-10" dirty="0">
                <a:solidFill>
                  <a:srgbClr val="7E7E7E"/>
                </a:solidFill>
                <a:latin typeface="Calibri"/>
                <a:cs typeface="Calibri"/>
              </a:rPr>
              <a:t>additional</a:t>
            </a:r>
            <a:r>
              <a:rPr sz="2000" i="1" spc="-20" dirty="0">
                <a:solidFill>
                  <a:srgbClr val="7E7E7E"/>
                </a:solidFill>
                <a:latin typeface="Calibri"/>
                <a:cs typeface="Calibri"/>
              </a:rPr>
              <a:t> cost</a:t>
            </a:r>
            <a:r>
              <a:rPr lang="en-GB" sz="2000" i="1" spc="-20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2000" dirty="0">
              <a:latin typeface="Calibri"/>
              <a:cs typeface="Calibri"/>
            </a:endParaRPr>
          </a:p>
          <a:p>
            <a:pPr marL="210185" marR="368300" indent="-198120">
              <a:lnSpc>
                <a:spcPts val="3240"/>
              </a:lnSpc>
              <a:buClr>
                <a:srgbClr val="006FC0"/>
              </a:buClr>
              <a:buFont typeface="Arial"/>
              <a:buChar char="•"/>
              <a:tabLst>
                <a:tab pos="210185" algn="l"/>
              </a:tabLst>
            </a:pPr>
            <a:r>
              <a:rPr sz="2800" dirty="0">
                <a:latin typeface="Calibri"/>
                <a:cs typeface="Calibri"/>
              </a:rPr>
              <a:t>Qualification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certificate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copy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Qualification </a:t>
            </a:r>
            <a:r>
              <a:rPr sz="2800" dirty="0">
                <a:latin typeface="Calibri"/>
                <a:cs typeface="Calibri"/>
              </a:rPr>
              <a:t>enrolment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evidence</a:t>
            </a:r>
            <a:endParaRPr sz="2800" dirty="0">
              <a:latin typeface="Calibri"/>
              <a:cs typeface="Calibri"/>
            </a:endParaRPr>
          </a:p>
          <a:p>
            <a:pPr marL="210185">
              <a:lnSpc>
                <a:spcPts val="2380"/>
              </a:lnSpc>
            </a:pP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with</a:t>
            </a:r>
            <a:r>
              <a:rPr sz="2000" i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sz="2000" i="1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exception</a:t>
            </a:r>
            <a:r>
              <a:rPr sz="2000" i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sz="2000" i="1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sz="2000" i="1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Provisional</a:t>
            </a:r>
            <a:r>
              <a:rPr sz="2000" i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7E7E7E"/>
                </a:solidFill>
                <a:latin typeface="Calibri"/>
                <a:cs typeface="Calibri"/>
              </a:rPr>
              <a:t>card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000" dirty="0">
              <a:latin typeface="Calibri"/>
              <a:cs typeface="Calibri"/>
            </a:endParaRPr>
          </a:p>
          <a:p>
            <a:pPr marL="210185" indent="-197485">
              <a:lnSpc>
                <a:spcPts val="3315"/>
              </a:lnSpc>
              <a:buClr>
                <a:srgbClr val="006FC0"/>
              </a:buClr>
              <a:buFont typeface="Arial"/>
              <a:buChar char="•"/>
              <a:tabLst>
                <a:tab pos="210185" algn="l"/>
              </a:tabLst>
            </a:pPr>
            <a:r>
              <a:rPr sz="2800" dirty="0">
                <a:latin typeface="Calibri"/>
                <a:cs typeface="Calibri"/>
              </a:rPr>
              <a:t>Card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application: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CSCS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Online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CSCS</a:t>
            </a:r>
            <a:endParaRPr sz="2800" dirty="0">
              <a:latin typeface="Calibri"/>
              <a:cs typeface="Calibri"/>
            </a:endParaRPr>
          </a:p>
          <a:p>
            <a:pPr marL="210185">
              <a:lnSpc>
                <a:spcPts val="2355"/>
              </a:lnSpc>
            </a:pP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cards</a:t>
            </a:r>
            <a:r>
              <a:rPr sz="20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cost</a:t>
            </a:r>
            <a:r>
              <a:rPr sz="2000" i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£36.00,</a:t>
            </a:r>
            <a:r>
              <a:rPr sz="20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except</a:t>
            </a:r>
            <a:r>
              <a:rPr sz="20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sz="2000" i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Apprentice</a:t>
            </a:r>
            <a:r>
              <a:rPr sz="2000" i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card</a:t>
            </a:r>
            <a:r>
              <a:rPr sz="20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which</a:t>
            </a:r>
            <a:r>
              <a:rPr sz="2000" i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7E7E7E"/>
                </a:solidFill>
                <a:latin typeface="Calibri"/>
                <a:cs typeface="Calibri"/>
              </a:rPr>
              <a:t>is</a:t>
            </a:r>
            <a:r>
              <a:rPr sz="2000" i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7E7E7E"/>
                </a:solidFill>
                <a:latin typeface="Calibri"/>
                <a:cs typeface="Calibri"/>
              </a:rPr>
              <a:t>free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261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20770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41341" y="1994154"/>
              <a:ext cx="6566534" cy="3403600"/>
            </a:xfrm>
            <a:custGeom>
              <a:avLst/>
              <a:gdLst/>
              <a:ahLst/>
              <a:cxnLst/>
              <a:rect l="l" t="t" r="r" b="b"/>
              <a:pathLst>
                <a:path w="6566534" h="3403600">
                  <a:moveTo>
                    <a:pt x="6459740" y="0"/>
                  </a:moveTo>
                  <a:lnTo>
                    <a:pt x="106413" y="0"/>
                  </a:lnTo>
                  <a:lnTo>
                    <a:pt x="64990" y="8361"/>
                  </a:lnTo>
                  <a:lnTo>
                    <a:pt x="31165" y="31165"/>
                  </a:lnTo>
                  <a:lnTo>
                    <a:pt x="8361" y="64990"/>
                  </a:lnTo>
                  <a:lnTo>
                    <a:pt x="0" y="106413"/>
                  </a:lnTo>
                  <a:lnTo>
                    <a:pt x="0" y="3296678"/>
                  </a:lnTo>
                  <a:lnTo>
                    <a:pt x="8361" y="3338101"/>
                  </a:lnTo>
                  <a:lnTo>
                    <a:pt x="31165" y="3371926"/>
                  </a:lnTo>
                  <a:lnTo>
                    <a:pt x="64990" y="3394730"/>
                  </a:lnTo>
                  <a:lnTo>
                    <a:pt x="106413" y="3403092"/>
                  </a:lnTo>
                  <a:lnTo>
                    <a:pt x="6459740" y="3403092"/>
                  </a:lnTo>
                  <a:lnTo>
                    <a:pt x="6501163" y="3394730"/>
                  </a:lnTo>
                  <a:lnTo>
                    <a:pt x="6534988" y="3371926"/>
                  </a:lnTo>
                  <a:lnTo>
                    <a:pt x="6557792" y="3338101"/>
                  </a:lnTo>
                  <a:lnTo>
                    <a:pt x="6566154" y="3296678"/>
                  </a:lnTo>
                  <a:lnTo>
                    <a:pt x="6566154" y="106413"/>
                  </a:lnTo>
                  <a:lnTo>
                    <a:pt x="6557792" y="64990"/>
                  </a:lnTo>
                  <a:lnTo>
                    <a:pt x="6534988" y="31165"/>
                  </a:lnTo>
                  <a:lnTo>
                    <a:pt x="6501163" y="8361"/>
                  </a:lnTo>
                  <a:lnTo>
                    <a:pt x="6459740" y="0"/>
                  </a:lnTo>
                  <a:close/>
                </a:path>
              </a:pathLst>
            </a:custGeom>
            <a:solidFill>
              <a:srgbClr val="FFFFFF">
                <a:alpha val="9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80427" y="2156006"/>
            <a:ext cx="2273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6FC0"/>
                </a:solidFill>
              </a:rPr>
              <a:t>How</a:t>
            </a:r>
            <a:r>
              <a:rPr spc="-5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to</a:t>
            </a:r>
            <a:r>
              <a:rPr spc="-60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apply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259081"/>
            <a:ext cx="12019280" cy="6598920"/>
            <a:chOff x="0" y="259081"/>
            <a:chExt cx="12019280" cy="6598920"/>
          </a:xfrm>
        </p:grpSpPr>
        <p:sp>
          <p:nvSpPr>
            <p:cNvPr id="8" name="object 8"/>
            <p:cNvSpPr/>
            <p:nvPr/>
          </p:nvSpPr>
          <p:spPr>
            <a:xfrm>
              <a:off x="4784978" y="2799969"/>
              <a:ext cx="5545455" cy="0"/>
            </a:xfrm>
            <a:custGeom>
              <a:avLst/>
              <a:gdLst/>
              <a:ahLst/>
              <a:cxnLst/>
              <a:rect l="l" t="t" r="r" b="b"/>
              <a:pathLst>
                <a:path w="5545455">
                  <a:moveTo>
                    <a:pt x="0" y="0"/>
                  </a:moveTo>
                  <a:lnTo>
                    <a:pt x="5545137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2790" y="259081"/>
              <a:ext cx="1126235" cy="11087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602735"/>
              <a:ext cx="1851659" cy="325526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1135">
              <a:lnSpc>
                <a:spcPct val="100000"/>
              </a:lnSpc>
              <a:spcBef>
                <a:spcPts val="95"/>
              </a:spcBef>
            </a:pPr>
            <a:r>
              <a:rPr dirty="0"/>
              <a:t>There</a:t>
            </a:r>
            <a:r>
              <a:rPr spc="-4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one</a:t>
            </a:r>
            <a:r>
              <a:rPr spc="-55" dirty="0"/>
              <a:t> </a:t>
            </a:r>
            <a:r>
              <a:rPr dirty="0"/>
              <a:t>official</a:t>
            </a:r>
            <a:r>
              <a:rPr spc="-40" dirty="0"/>
              <a:t> </a:t>
            </a:r>
            <a:r>
              <a:rPr dirty="0"/>
              <a:t>CSCS</a:t>
            </a:r>
            <a:r>
              <a:rPr spc="-50" dirty="0"/>
              <a:t> </a:t>
            </a:r>
            <a:r>
              <a:rPr dirty="0"/>
              <a:t>application</a:t>
            </a:r>
            <a:r>
              <a:rPr spc="-30" dirty="0"/>
              <a:t> </a:t>
            </a:r>
            <a:r>
              <a:rPr dirty="0"/>
              <a:t>service</a:t>
            </a:r>
            <a:r>
              <a:rPr spc="-2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25" dirty="0"/>
              <a:t>we </a:t>
            </a:r>
            <a:r>
              <a:rPr spc="-10" dirty="0"/>
              <a:t>recommend</a:t>
            </a:r>
            <a:r>
              <a:rPr spc="-70" dirty="0"/>
              <a:t> </a:t>
            </a:r>
            <a:r>
              <a:rPr dirty="0"/>
              <a:t>using</a:t>
            </a:r>
            <a:r>
              <a:rPr spc="-65" dirty="0"/>
              <a:t> </a:t>
            </a:r>
            <a:r>
              <a:rPr b="1" dirty="0">
                <a:latin typeface="Calibri"/>
                <a:cs typeface="Calibri"/>
              </a:rPr>
              <a:t>cscs.uk.com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dirty="0"/>
              <a:t>rather</a:t>
            </a:r>
            <a:r>
              <a:rPr spc="-65" dirty="0"/>
              <a:t> </a:t>
            </a:r>
            <a:r>
              <a:rPr dirty="0"/>
              <a:t>than</a:t>
            </a:r>
            <a:r>
              <a:rPr spc="-75" dirty="0"/>
              <a:t> </a:t>
            </a:r>
            <a:r>
              <a:rPr dirty="0"/>
              <a:t>any</a:t>
            </a:r>
            <a:r>
              <a:rPr spc="-85" dirty="0"/>
              <a:t> </a:t>
            </a:r>
            <a:r>
              <a:rPr dirty="0"/>
              <a:t>third</a:t>
            </a:r>
            <a:r>
              <a:rPr spc="-60" dirty="0"/>
              <a:t> </a:t>
            </a:r>
            <a:r>
              <a:rPr spc="-10" dirty="0"/>
              <a:t>party organisations.</a:t>
            </a: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pc="-90" dirty="0"/>
              <a:t>To</a:t>
            </a:r>
            <a:r>
              <a:rPr spc="-25" dirty="0"/>
              <a:t> </a:t>
            </a:r>
            <a:r>
              <a:rPr dirty="0"/>
              <a:t>apply</a:t>
            </a:r>
            <a:r>
              <a:rPr spc="-7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CSCS</a:t>
            </a:r>
            <a:r>
              <a:rPr spc="-50" dirty="0"/>
              <a:t> </a:t>
            </a:r>
            <a:r>
              <a:rPr dirty="0"/>
              <a:t>card</a:t>
            </a:r>
            <a:r>
              <a:rPr spc="-25" dirty="0"/>
              <a:t> </a:t>
            </a:r>
            <a:r>
              <a:rPr spc="-20" dirty="0"/>
              <a:t>quickly,</a:t>
            </a:r>
            <a:r>
              <a:rPr spc="-30" dirty="0"/>
              <a:t> </a:t>
            </a:r>
            <a:r>
              <a:rPr dirty="0"/>
              <a:t>easily</a:t>
            </a:r>
            <a:r>
              <a:rPr spc="-2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securely, applicants</a:t>
            </a:r>
            <a:r>
              <a:rPr spc="-15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visit:</a:t>
            </a:r>
            <a:r>
              <a:rPr spc="-15" dirty="0"/>
              <a:t> </a:t>
            </a:r>
            <a:r>
              <a:rPr spc="-20" dirty="0"/>
              <a:t>cscs.uk.com/apply,</a:t>
            </a:r>
            <a:r>
              <a:rPr spc="-15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dirty="0"/>
              <a:t>download</a:t>
            </a:r>
            <a:r>
              <a:rPr spc="-4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25" dirty="0"/>
              <a:t>My </a:t>
            </a:r>
            <a:r>
              <a:rPr dirty="0"/>
              <a:t>CSCS</a:t>
            </a:r>
            <a:r>
              <a:rPr spc="-50" dirty="0"/>
              <a:t> </a:t>
            </a:r>
            <a:r>
              <a:rPr dirty="0"/>
              <a:t>app</a:t>
            </a:r>
            <a:r>
              <a:rPr spc="-45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Android</a:t>
            </a:r>
            <a:r>
              <a:rPr spc="-45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spc="-20" dirty="0"/>
              <a:t>iOS.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D67565E-7A0A-45EE-7D9E-C4B176E061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959534-99E5-956E-6437-E8D094E48F1D}"/>
              </a:ext>
            </a:extLst>
          </p:cNvPr>
          <p:cNvSpPr/>
          <p:nvPr/>
        </p:nvSpPr>
        <p:spPr>
          <a:xfrm>
            <a:off x="371573" y="1535298"/>
            <a:ext cx="6966923" cy="4800518"/>
          </a:xfrm>
          <a:prstGeom prst="roundRect">
            <a:avLst>
              <a:gd name="adj" fmla="val 312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F8BED-50B6-5F46-5DC4-AD9B4EF37590}"/>
              </a:ext>
            </a:extLst>
          </p:cNvPr>
          <p:cNvSpPr txBox="1"/>
          <p:nvPr/>
        </p:nvSpPr>
        <p:spPr>
          <a:xfrm>
            <a:off x="471813" y="1355187"/>
            <a:ext cx="696692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7AC2"/>
              </a:buClr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Skills shortage - 50,000 extra workers required each year</a:t>
            </a: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Compounded by 120,000 candidates annually taking  occupational related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non-competence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qualifications</a:t>
            </a: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not meet the N/SVQ Level 2 competence threshold and </a:t>
            </a:r>
            <a:b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site experience</a:t>
            </a: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Confusing system, those that remain restricted to the Labourer card</a:t>
            </a: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00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Alignment with the competency expectations of the BSA </a:t>
            </a:r>
          </a:p>
          <a:p>
            <a:pPr marL="34200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entrants start career on a red card </a:t>
            </a: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(not Labourer)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demonstrating they are on a recognised training pathway.</a:t>
            </a:r>
          </a:p>
          <a:p>
            <a:pPr marL="342000" lvl="0" indent="-342000">
              <a:spcAft>
                <a:spcPts val="600"/>
              </a:spcAft>
              <a:buClr>
                <a:srgbClr val="007AC2"/>
              </a:buClr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CSCS_2.png">
            <a:extLst>
              <a:ext uri="{FF2B5EF4-FFF2-40B4-BE49-F238E27FC236}">
                <a16:creationId xmlns:a16="http://schemas.microsoft.com/office/drawing/2014/main" id="{A055A53B-A93D-2525-A96E-97C492917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70" y="352044"/>
            <a:ext cx="951672" cy="9419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0F5987-4EBC-1906-61D9-21567321EC49}"/>
              </a:ext>
            </a:extLst>
          </p:cNvPr>
          <p:cNvSpPr txBox="1">
            <a:spLocks/>
          </p:cNvSpPr>
          <p:nvPr/>
        </p:nvSpPr>
        <p:spPr>
          <a:xfrm>
            <a:off x="1432134" y="522184"/>
            <a:ext cx="9699944" cy="5539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Trainee card: Why make the change?</a:t>
            </a:r>
          </a:p>
        </p:txBody>
      </p:sp>
    </p:spTree>
    <p:extLst>
      <p:ext uri="{BB962C8B-B14F-4D97-AF65-F5344CB8AC3E}">
        <p14:creationId xmlns:p14="http://schemas.microsoft.com/office/powerpoint/2010/main" val="26400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1543</Words>
  <Application>Microsoft Office PowerPoint</Application>
  <PresentationFormat>Widescreen</PresentationFormat>
  <Paragraphs>174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Symbol</vt:lpstr>
      <vt:lpstr>Trebuchet MS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CSCS card types</vt:lpstr>
      <vt:lpstr>Card requirements</vt:lpstr>
      <vt:lpstr>How to apply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Reed</dc:creator>
  <cp:lastModifiedBy>Garry Mortimer</cp:lastModifiedBy>
  <cp:revision>13</cp:revision>
  <dcterms:created xsi:type="dcterms:W3CDTF">2024-11-18T15:00:05Z</dcterms:created>
  <dcterms:modified xsi:type="dcterms:W3CDTF">2025-03-06T07:01:22Z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2024-11-18T00:00:00Z</vt:filetime>
  </property>
  <property fmtid="{D5CDD505-2E9C-101B-9397-08002B2CF9AE}" pid="5" name="Producer">
    <vt:lpwstr>Adobe PDF Library 23.6.96</vt:lpwstr>
  </property>
</Properties>
</file>