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773" r:id="rId2"/>
  </p:sldMasterIdLst>
  <p:notesMasterIdLst>
    <p:notesMasterId r:id="rId18"/>
  </p:notesMasterIdLst>
  <p:sldIdLst>
    <p:sldId id="1899" r:id="rId3"/>
    <p:sldId id="1910" r:id="rId4"/>
    <p:sldId id="1293" r:id="rId5"/>
    <p:sldId id="387" r:id="rId6"/>
    <p:sldId id="472" r:id="rId7"/>
    <p:sldId id="1911" r:id="rId8"/>
    <p:sldId id="1902" r:id="rId9"/>
    <p:sldId id="1904" r:id="rId10"/>
    <p:sldId id="1906" r:id="rId11"/>
    <p:sldId id="1901" r:id="rId12"/>
    <p:sldId id="1907" r:id="rId13"/>
    <p:sldId id="1908" r:id="rId14"/>
    <p:sldId id="1915" r:id="rId15"/>
    <p:sldId id="1912" r:id="rId16"/>
    <p:sldId id="1914"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meeting" id="{A7E64A1B-BABA-4DDD-BAEB-3E4A8936D531}">
          <p14:sldIdLst>
            <p14:sldId id="1899"/>
            <p14:sldId id="1910"/>
            <p14:sldId id="1293"/>
            <p14:sldId id="387"/>
            <p14:sldId id="472"/>
            <p14:sldId id="1911"/>
            <p14:sldId id="1902"/>
            <p14:sldId id="1904"/>
            <p14:sldId id="1906"/>
            <p14:sldId id="1901"/>
            <p14:sldId id="1907"/>
            <p14:sldId id="1908"/>
            <p14:sldId id="1915"/>
            <p14:sldId id="1912"/>
            <p14:sldId id="191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46939F-C6D5-46A1-A053-BF02E55A5460}" v="104" dt="2023-03-20T17:34:47.39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831" autoAdjust="0"/>
    <p:restoredTop sz="94660"/>
  </p:normalViewPr>
  <p:slideViewPr>
    <p:cSldViewPr snapToGrid="0">
      <p:cViewPr varScale="1">
        <p:scale>
          <a:sx n="67" d="100"/>
          <a:sy n="67" d="100"/>
        </p:scale>
        <p:origin x="61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ventry, Darren" userId="161595d1-df64-42c6-b800-4095f56a8eac" providerId="ADAL" clId="{2246939F-C6D5-46A1-A053-BF02E55A5460}"/>
    <pc:docChg chg="undo custSel addSld delSld modSld sldOrd addMainMaster modSection">
      <pc:chgData name="Coventry, Darren" userId="161595d1-df64-42c6-b800-4095f56a8eac" providerId="ADAL" clId="{2246939F-C6D5-46A1-A053-BF02E55A5460}" dt="2023-03-20T17:45:04.699" v="1329"/>
      <pc:docMkLst>
        <pc:docMk/>
      </pc:docMkLst>
      <pc:sldChg chg="del">
        <pc:chgData name="Coventry, Darren" userId="161595d1-df64-42c6-b800-4095f56a8eac" providerId="ADAL" clId="{2246939F-C6D5-46A1-A053-BF02E55A5460}" dt="2023-03-18T18:25:44.610" v="167" actId="47"/>
        <pc:sldMkLst>
          <pc:docMk/>
          <pc:sldMk cId="3969865621" sldId="317"/>
        </pc:sldMkLst>
      </pc:sldChg>
      <pc:sldChg chg="del">
        <pc:chgData name="Coventry, Darren" userId="161595d1-df64-42c6-b800-4095f56a8eac" providerId="ADAL" clId="{2246939F-C6D5-46A1-A053-BF02E55A5460}" dt="2023-03-18T18:25:59.134" v="168" actId="47"/>
        <pc:sldMkLst>
          <pc:docMk/>
          <pc:sldMk cId="2480830736" sldId="318"/>
        </pc:sldMkLst>
      </pc:sldChg>
      <pc:sldChg chg="addSp delSp modSp add mod modAnim">
        <pc:chgData name="Coventry, Darren" userId="161595d1-df64-42c6-b800-4095f56a8eac" providerId="ADAL" clId="{2246939F-C6D5-46A1-A053-BF02E55A5460}" dt="2023-03-20T17:30:30.296" v="417" actId="20577"/>
        <pc:sldMkLst>
          <pc:docMk/>
          <pc:sldMk cId="1226538107" sldId="387"/>
        </pc:sldMkLst>
        <pc:spChg chg="add del mod">
          <ac:chgData name="Coventry, Darren" userId="161595d1-df64-42c6-b800-4095f56a8eac" providerId="ADAL" clId="{2246939F-C6D5-46A1-A053-BF02E55A5460}" dt="2023-03-20T17:29:20.048" v="319" actId="478"/>
          <ac:spMkLst>
            <pc:docMk/>
            <pc:sldMk cId="1226538107" sldId="387"/>
            <ac:spMk id="2" creationId="{5AD67FD1-B3DF-9DFA-4761-56C9F63FC1A8}"/>
          </ac:spMkLst>
        </pc:spChg>
        <pc:graphicFrameChg chg="mod">
          <ac:chgData name="Coventry, Darren" userId="161595d1-df64-42c6-b800-4095f56a8eac" providerId="ADAL" clId="{2246939F-C6D5-46A1-A053-BF02E55A5460}" dt="2023-03-20T17:30:30.296" v="417" actId="20577"/>
          <ac:graphicFrameMkLst>
            <pc:docMk/>
            <pc:sldMk cId="1226538107" sldId="387"/>
            <ac:graphicFrameMk id="15" creationId="{D5474BAB-4150-A962-DB11-0BB0CB861042}"/>
          </ac:graphicFrameMkLst>
        </pc:graphicFrameChg>
        <pc:picChg chg="del">
          <ac:chgData name="Coventry, Darren" userId="161595d1-df64-42c6-b800-4095f56a8eac" providerId="ADAL" clId="{2246939F-C6D5-46A1-A053-BF02E55A5460}" dt="2023-03-20T17:29:16.841" v="317" actId="478"/>
          <ac:picMkLst>
            <pc:docMk/>
            <pc:sldMk cId="1226538107" sldId="387"/>
            <ac:picMk id="6" creationId="{EA7EF837-2FA6-1810-4C26-F10FF8FDD0C3}"/>
          </ac:picMkLst>
        </pc:picChg>
        <pc:picChg chg="del">
          <ac:chgData name="Coventry, Darren" userId="161595d1-df64-42c6-b800-4095f56a8eac" providerId="ADAL" clId="{2246939F-C6D5-46A1-A053-BF02E55A5460}" dt="2023-03-20T17:29:18.564" v="318" actId="478"/>
          <ac:picMkLst>
            <pc:docMk/>
            <pc:sldMk cId="1226538107" sldId="387"/>
            <ac:picMk id="4098" creationId="{CEDAB4A4-4B1E-DD08-3B24-43802AC4CC43}"/>
          </ac:picMkLst>
        </pc:picChg>
      </pc:sldChg>
      <pc:sldChg chg="del">
        <pc:chgData name="Coventry, Darren" userId="161595d1-df64-42c6-b800-4095f56a8eac" providerId="ADAL" clId="{2246939F-C6D5-46A1-A053-BF02E55A5460}" dt="2023-03-16T14:29:32.943" v="73" actId="47"/>
        <pc:sldMkLst>
          <pc:docMk/>
          <pc:sldMk cId="1321951102" sldId="443"/>
        </pc:sldMkLst>
      </pc:sldChg>
      <pc:sldChg chg="modSp mod">
        <pc:chgData name="Coventry, Darren" userId="161595d1-df64-42c6-b800-4095f56a8eac" providerId="ADAL" clId="{2246939F-C6D5-46A1-A053-BF02E55A5460}" dt="2023-03-18T18:24:20.932" v="108" actId="113"/>
        <pc:sldMkLst>
          <pc:docMk/>
          <pc:sldMk cId="4014707702" sldId="472"/>
        </pc:sldMkLst>
        <pc:spChg chg="mod">
          <ac:chgData name="Coventry, Darren" userId="161595d1-df64-42c6-b800-4095f56a8eac" providerId="ADAL" clId="{2246939F-C6D5-46A1-A053-BF02E55A5460}" dt="2023-03-16T14:30:31.965" v="107" actId="113"/>
          <ac:spMkLst>
            <pc:docMk/>
            <pc:sldMk cId="4014707702" sldId="472"/>
            <ac:spMk id="12" creationId="{809327E9-5E5A-3C15-2BD0-337AF225CD9B}"/>
          </ac:spMkLst>
        </pc:spChg>
        <pc:spChg chg="mod">
          <ac:chgData name="Coventry, Darren" userId="161595d1-df64-42c6-b800-4095f56a8eac" providerId="ADAL" clId="{2246939F-C6D5-46A1-A053-BF02E55A5460}" dt="2023-03-18T18:24:20.932" v="108" actId="113"/>
          <ac:spMkLst>
            <pc:docMk/>
            <pc:sldMk cId="4014707702" sldId="472"/>
            <ac:spMk id="13" creationId="{DF0EFDB2-4F83-252F-1F78-C9EFFCEFDBFF}"/>
          </ac:spMkLst>
        </pc:spChg>
      </pc:sldChg>
      <pc:sldChg chg="delSp modSp add mod">
        <pc:chgData name="Coventry, Darren" userId="161595d1-df64-42c6-b800-4095f56a8eac" providerId="ADAL" clId="{2246939F-C6D5-46A1-A053-BF02E55A5460}" dt="2023-03-20T17:30:48.167" v="428" actId="478"/>
        <pc:sldMkLst>
          <pc:docMk/>
          <pc:sldMk cId="40163123" sldId="1293"/>
        </pc:sldMkLst>
        <pc:spChg chg="del">
          <ac:chgData name="Coventry, Darren" userId="161595d1-df64-42c6-b800-4095f56a8eac" providerId="ADAL" clId="{2246939F-C6D5-46A1-A053-BF02E55A5460}" dt="2023-03-20T17:30:48.167" v="428" actId="478"/>
          <ac:spMkLst>
            <pc:docMk/>
            <pc:sldMk cId="40163123" sldId="1293"/>
            <ac:spMk id="2" creationId="{AE437DF7-F800-467F-0BE9-16834B0E8FB7}"/>
          </ac:spMkLst>
        </pc:spChg>
        <pc:spChg chg="mod">
          <ac:chgData name="Coventry, Darren" userId="161595d1-df64-42c6-b800-4095f56a8eac" providerId="ADAL" clId="{2246939F-C6D5-46A1-A053-BF02E55A5460}" dt="2023-03-20T17:30:41.994" v="427" actId="20577"/>
          <ac:spMkLst>
            <pc:docMk/>
            <pc:sldMk cId="40163123" sldId="1293"/>
            <ac:spMk id="13" creationId="{28CC013E-B8E3-EE1E-8EA6-F593A401754D}"/>
          </ac:spMkLst>
        </pc:spChg>
      </pc:sldChg>
      <pc:sldChg chg="modSp add mod modTransition">
        <pc:chgData name="Coventry, Darren" userId="161595d1-df64-42c6-b800-4095f56a8eac" providerId="ADAL" clId="{2246939F-C6D5-46A1-A053-BF02E55A5460}" dt="2023-03-16T14:29:54.907" v="78" actId="20577"/>
        <pc:sldMkLst>
          <pc:docMk/>
          <pc:sldMk cId="1264008060" sldId="1899"/>
        </pc:sldMkLst>
        <pc:spChg chg="mod">
          <ac:chgData name="Coventry, Darren" userId="161595d1-df64-42c6-b800-4095f56a8eac" providerId="ADAL" clId="{2246939F-C6D5-46A1-A053-BF02E55A5460}" dt="2023-03-16T14:29:54.907" v="78" actId="20577"/>
          <ac:spMkLst>
            <pc:docMk/>
            <pc:sldMk cId="1264008060" sldId="1899"/>
            <ac:spMk id="5" creationId="{5FD5D5F6-3DF3-CA98-C7B2-E4A2A7D21FF0}"/>
          </ac:spMkLst>
        </pc:spChg>
      </pc:sldChg>
      <pc:sldChg chg="modSp mod">
        <pc:chgData name="Coventry, Darren" userId="161595d1-df64-42c6-b800-4095f56a8eac" providerId="ADAL" clId="{2246939F-C6D5-46A1-A053-BF02E55A5460}" dt="2023-03-20T17:34:11.602" v="643" actId="6549"/>
        <pc:sldMkLst>
          <pc:docMk/>
          <pc:sldMk cId="3352948374" sldId="1901"/>
        </pc:sldMkLst>
        <pc:spChg chg="mod">
          <ac:chgData name="Coventry, Darren" userId="161595d1-df64-42c6-b800-4095f56a8eac" providerId="ADAL" clId="{2246939F-C6D5-46A1-A053-BF02E55A5460}" dt="2023-03-20T17:34:11.602" v="643" actId="6549"/>
          <ac:spMkLst>
            <pc:docMk/>
            <pc:sldMk cId="3352948374" sldId="1901"/>
            <ac:spMk id="3" creationId="{B0CE41F3-92D1-0002-1166-08A107795AE5}"/>
          </ac:spMkLst>
        </pc:spChg>
      </pc:sldChg>
      <pc:sldChg chg="ord">
        <pc:chgData name="Coventry, Darren" userId="161595d1-df64-42c6-b800-4095f56a8eac" providerId="ADAL" clId="{2246939F-C6D5-46A1-A053-BF02E55A5460}" dt="2023-03-20T14:47:39.517" v="314"/>
        <pc:sldMkLst>
          <pc:docMk/>
          <pc:sldMk cId="3409189558" sldId="1902"/>
        </pc:sldMkLst>
      </pc:sldChg>
      <pc:sldChg chg="del">
        <pc:chgData name="Coventry, Darren" userId="161595d1-df64-42c6-b800-4095f56a8eac" providerId="ADAL" clId="{2246939F-C6D5-46A1-A053-BF02E55A5460}" dt="2023-03-18T18:25:31.136" v="166" actId="47"/>
        <pc:sldMkLst>
          <pc:docMk/>
          <pc:sldMk cId="1679754395" sldId="1903"/>
        </pc:sldMkLst>
      </pc:sldChg>
      <pc:sldChg chg="ord">
        <pc:chgData name="Coventry, Darren" userId="161595d1-df64-42c6-b800-4095f56a8eac" providerId="ADAL" clId="{2246939F-C6D5-46A1-A053-BF02E55A5460}" dt="2023-03-18T18:25:26.529" v="165"/>
        <pc:sldMkLst>
          <pc:docMk/>
          <pc:sldMk cId="4190533807" sldId="1904"/>
        </pc:sldMkLst>
      </pc:sldChg>
      <pc:sldChg chg="addSp delSp modSp mod">
        <pc:chgData name="Coventry, Darren" userId="161595d1-df64-42c6-b800-4095f56a8eac" providerId="ADAL" clId="{2246939F-C6D5-46A1-A053-BF02E55A5460}" dt="2023-03-20T17:33:50.593" v="641" actId="6549"/>
        <pc:sldMkLst>
          <pc:docMk/>
          <pc:sldMk cId="3538318832" sldId="1906"/>
        </pc:sldMkLst>
        <pc:spChg chg="mod">
          <ac:chgData name="Coventry, Darren" userId="161595d1-df64-42c6-b800-4095f56a8eac" providerId="ADAL" clId="{2246939F-C6D5-46A1-A053-BF02E55A5460}" dt="2023-03-20T17:33:50.593" v="641" actId="6549"/>
          <ac:spMkLst>
            <pc:docMk/>
            <pc:sldMk cId="3538318832" sldId="1906"/>
            <ac:spMk id="3" creationId="{B0CE41F3-92D1-0002-1166-08A107795AE5}"/>
          </ac:spMkLst>
        </pc:spChg>
        <pc:spChg chg="add del mod ord">
          <ac:chgData name="Coventry, Darren" userId="161595d1-df64-42c6-b800-4095f56a8eac" providerId="ADAL" clId="{2246939F-C6D5-46A1-A053-BF02E55A5460}" dt="2023-03-20T17:32:18.787" v="432" actId="478"/>
          <ac:spMkLst>
            <pc:docMk/>
            <pc:sldMk cId="3538318832" sldId="1906"/>
            <ac:spMk id="5" creationId="{C8B059C8-C9BD-A016-2DDF-8EC332EBB874}"/>
          </ac:spMkLst>
        </pc:spChg>
      </pc:sldChg>
      <pc:sldChg chg="modSp mod">
        <pc:chgData name="Coventry, Darren" userId="161595d1-df64-42c6-b800-4095f56a8eac" providerId="ADAL" clId="{2246939F-C6D5-46A1-A053-BF02E55A5460}" dt="2023-03-20T17:31:41.431" v="429" actId="6549"/>
        <pc:sldMkLst>
          <pc:docMk/>
          <pc:sldMk cId="3198470670" sldId="1907"/>
        </pc:sldMkLst>
        <pc:spChg chg="mod">
          <ac:chgData name="Coventry, Darren" userId="161595d1-df64-42c6-b800-4095f56a8eac" providerId="ADAL" clId="{2246939F-C6D5-46A1-A053-BF02E55A5460}" dt="2023-03-20T17:31:41.431" v="429" actId="6549"/>
          <ac:spMkLst>
            <pc:docMk/>
            <pc:sldMk cId="3198470670" sldId="1907"/>
            <ac:spMk id="2" creationId="{737696F9-6DBD-D19F-2506-971FE2244EE0}"/>
          </ac:spMkLst>
        </pc:spChg>
      </pc:sldChg>
      <pc:sldChg chg="modSp mod">
        <pc:chgData name="Coventry, Darren" userId="161595d1-df64-42c6-b800-4095f56a8eac" providerId="ADAL" clId="{2246939F-C6D5-46A1-A053-BF02E55A5460}" dt="2023-03-20T17:31:45.843" v="430" actId="6549"/>
        <pc:sldMkLst>
          <pc:docMk/>
          <pc:sldMk cId="2879601588" sldId="1908"/>
        </pc:sldMkLst>
        <pc:spChg chg="mod">
          <ac:chgData name="Coventry, Darren" userId="161595d1-df64-42c6-b800-4095f56a8eac" providerId="ADAL" clId="{2246939F-C6D5-46A1-A053-BF02E55A5460}" dt="2023-03-20T17:31:45.843" v="430" actId="6549"/>
          <ac:spMkLst>
            <pc:docMk/>
            <pc:sldMk cId="2879601588" sldId="1908"/>
            <ac:spMk id="2" creationId="{737696F9-6DBD-D19F-2506-971FE2244EE0}"/>
          </ac:spMkLst>
        </pc:spChg>
      </pc:sldChg>
      <pc:sldChg chg="del">
        <pc:chgData name="Coventry, Darren" userId="161595d1-df64-42c6-b800-4095f56a8eac" providerId="ADAL" clId="{2246939F-C6D5-46A1-A053-BF02E55A5460}" dt="2023-03-20T17:32:04.019" v="431" actId="47"/>
        <pc:sldMkLst>
          <pc:docMk/>
          <pc:sldMk cId="3219915273" sldId="1909"/>
        </pc:sldMkLst>
      </pc:sldChg>
      <pc:sldChg chg="modSp add mod">
        <pc:chgData name="Coventry, Darren" userId="161595d1-df64-42c6-b800-4095f56a8eac" providerId="ADAL" clId="{2246939F-C6D5-46A1-A053-BF02E55A5460}" dt="2023-03-16T14:29:19.378" v="72" actId="20577"/>
        <pc:sldMkLst>
          <pc:docMk/>
          <pc:sldMk cId="2923387311" sldId="1910"/>
        </pc:sldMkLst>
        <pc:spChg chg="mod">
          <ac:chgData name="Coventry, Darren" userId="161595d1-df64-42c6-b800-4095f56a8eac" providerId="ADAL" clId="{2246939F-C6D5-46A1-A053-BF02E55A5460}" dt="2023-03-16T14:28:49.491" v="27" actId="20577"/>
          <ac:spMkLst>
            <pc:docMk/>
            <pc:sldMk cId="2923387311" sldId="1910"/>
            <ac:spMk id="2" creationId="{737696F9-6DBD-D19F-2506-971FE2244EE0}"/>
          </ac:spMkLst>
        </pc:spChg>
        <pc:spChg chg="mod">
          <ac:chgData name="Coventry, Darren" userId="161595d1-df64-42c6-b800-4095f56a8eac" providerId="ADAL" clId="{2246939F-C6D5-46A1-A053-BF02E55A5460}" dt="2023-03-16T14:29:19.378" v="72" actId="20577"/>
          <ac:spMkLst>
            <pc:docMk/>
            <pc:sldMk cId="2923387311" sldId="1910"/>
            <ac:spMk id="3" creationId="{B0CE41F3-92D1-0002-1166-08A107795AE5}"/>
          </ac:spMkLst>
        </pc:spChg>
      </pc:sldChg>
      <pc:sldChg chg="modSp add mod ord">
        <pc:chgData name="Coventry, Darren" userId="161595d1-df64-42c6-b800-4095f56a8eac" providerId="ADAL" clId="{2246939F-C6D5-46A1-A053-BF02E55A5460}" dt="2023-03-20T17:42:00.649" v="1168" actId="20577"/>
        <pc:sldMkLst>
          <pc:docMk/>
          <pc:sldMk cId="2150384340" sldId="1911"/>
        </pc:sldMkLst>
        <pc:spChg chg="mod">
          <ac:chgData name="Coventry, Darren" userId="161595d1-df64-42c6-b800-4095f56a8eac" providerId="ADAL" clId="{2246939F-C6D5-46A1-A053-BF02E55A5460}" dt="2023-03-20T17:42:00.649" v="1168" actId="20577"/>
          <ac:spMkLst>
            <pc:docMk/>
            <pc:sldMk cId="2150384340" sldId="1911"/>
            <ac:spMk id="3" creationId="{B0CE41F3-92D1-0002-1166-08A107795AE5}"/>
          </ac:spMkLst>
        </pc:spChg>
      </pc:sldChg>
      <pc:sldChg chg="add ord">
        <pc:chgData name="Coventry, Darren" userId="161595d1-df64-42c6-b800-4095f56a8eac" providerId="ADAL" clId="{2246939F-C6D5-46A1-A053-BF02E55A5460}" dt="2023-03-20T17:45:04.699" v="1329"/>
        <pc:sldMkLst>
          <pc:docMk/>
          <pc:sldMk cId="3184769872" sldId="1912"/>
        </pc:sldMkLst>
      </pc:sldChg>
      <pc:sldChg chg="new del">
        <pc:chgData name="Coventry, Darren" userId="161595d1-df64-42c6-b800-4095f56a8eac" providerId="ADAL" clId="{2246939F-C6D5-46A1-A053-BF02E55A5460}" dt="2023-03-18T18:24:50.641" v="157" actId="680"/>
        <pc:sldMkLst>
          <pc:docMk/>
          <pc:sldMk cId="4156187116" sldId="1912"/>
        </pc:sldMkLst>
      </pc:sldChg>
      <pc:sldChg chg="add del">
        <pc:chgData name="Coventry, Darren" userId="161595d1-df64-42c6-b800-4095f56a8eac" providerId="ADAL" clId="{2246939F-C6D5-46A1-A053-BF02E55A5460}" dt="2023-03-20T17:34:33.420" v="644" actId="47"/>
        <pc:sldMkLst>
          <pc:docMk/>
          <pc:sldMk cId="2135624752" sldId="1913"/>
        </pc:sldMkLst>
      </pc:sldChg>
      <pc:sldChg chg="new del">
        <pc:chgData name="Coventry, Darren" userId="161595d1-df64-42c6-b800-4095f56a8eac" providerId="ADAL" clId="{2246939F-C6D5-46A1-A053-BF02E55A5460}" dt="2023-03-18T18:28:09.385" v="176" actId="680"/>
        <pc:sldMkLst>
          <pc:docMk/>
          <pc:sldMk cId="1193683508" sldId="1914"/>
        </pc:sldMkLst>
      </pc:sldChg>
      <pc:sldChg chg="modSp new mod">
        <pc:chgData name="Coventry, Darren" userId="161595d1-df64-42c6-b800-4095f56a8eac" providerId="ADAL" clId="{2246939F-C6D5-46A1-A053-BF02E55A5460}" dt="2023-03-18T18:28:57.185" v="256" actId="27636"/>
        <pc:sldMkLst>
          <pc:docMk/>
          <pc:sldMk cId="2585575743" sldId="1914"/>
        </pc:sldMkLst>
        <pc:spChg chg="mod">
          <ac:chgData name="Coventry, Darren" userId="161595d1-df64-42c6-b800-4095f56a8eac" providerId="ADAL" clId="{2246939F-C6D5-46A1-A053-BF02E55A5460}" dt="2023-03-18T18:28:48.453" v="251" actId="1076"/>
          <ac:spMkLst>
            <pc:docMk/>
            <pc:sldMk cId="2585575743" sldId="1914"/>
            <ac:spMk id="2" creationId="{004296D7-114D-939B-1D35-3E69A7A6CDDA}"/>
          </ac:spMkLst>
        </pc:spChg>
        <pc:spChg chg="mod">
          <ac:chgData name="Coventry, Darren" userId="161595d1-df64-42c6-b800-4095f56a8eac" providerId="ADAL" clId="{2246939F-C6D5-46A1-A053-BF02E55A5460}" dt="2023-03-18T18:28:57.185" v="256" actId="27636"/>
          <ac:spMkLst>
            <pc:docMk/>
            <pc:sldMk cId="2585575743" sldId="1914"/>
            <ac:spMk id="3" creationId="{6F9E2A54-E739-6742-C30F-D42F03C1691E}"/>
          </ac:spMkLst>
        </pc:spChg>
      </pc:sldChg>
      <pc:sldChg chg="new del">
        <pc:chgData name="Coventry, Darren" userId="161595d1-df64-42c6-b800-4095f56a8eac" providerId="ADAL" clId="{2246939F-C6D5-46A1-A053-BF02E55A5460}" dt="2023-03-18T18:28:02.800" v="174" actId="680"/>
        <pc:sldMkLst>
          <pc:docMk/>
          <pc:sldMk cId="4012789367" sldId="1914"/>
        </pc:sldMkLst>
      </pc:sldChg>
      <pc:sldChg chg="modSp add mod">
        <pc:chgData name="Coventry, Darren" userId="161595d1-df64-42c6-b800-4095f56a8eac" providerId="ADAL" clId="{2246939F-C6D5-46A1-A053-BF02E55A5460}" dt="2023-03-20T17:44:56.207" v="1327" actId="313"/>
        <pc:sldMkLst>
          <pc:docMk/>
          <pc:sldMk cId="3690414215" sldId="1915"/>
        </pc:sldMkLst>
        <pc:spChg chg="mod">
          <ac:chgData name="Coventry, Darren" userId="161595d1-df64-42c6-b800-4095f56a8eac" providerId="ADAL" clId="{2246939F-C6D5-46A1-A053-BF02E55A5460}" dt="2023-03-20T17:34:59.475" v="688" actId="20577"/>
          <ac:spMkLst>
            <pc:docMk/>
            <pc:sldMk cId="3690414215" sldId="1915"/>
            <ac:spMk id="2" creationId="{737696F9-6DBD-D19F-2506-971FE2244EE0}"/>
          </ac:spMkLst>
        </pc:spChg>
        <pc:spChg chg="mod">
          <ac:chgData name="Coventry, Darren" userId="161595d1-df64-42c6-b800-4095f56a8eac" providerId="ADAL" clId="{2246939F-C6D5-46A1-A053-BF02E55A5460}" dt="2023-03-20T17:44:56.207" v="1327" actId="313"/>
          <ac:spMkLst>
            <pc:docMk/>
            <pc:sldMk cId="3690414215" sldId="1915"/>
            <ac:spMk id="3" creationId="{B0CE41F3-92D1-0002-1166-08A107795AE5}"/>
          </ac:spMkLst>
        </pc:spChg>
      </pc:sldChg>
      <pc:sldChg chg="new del">
        <pc:chgData name="Coventry, Darren" userId="161595d1-df64-42c6-b800-4095f56a8eac" providerId="ADAL" clId="{2246939F-C6D5-46A1-A053-BF02E55A5460}" dt="2023-03-20T17:34:42.664" v="646" actId="680"/>
        <pc:sldMkLst>
          <pc:docMk/>
          <pc:sldMk cId="3709389903" sldId="1915"/>
        </pc:sldMkLst>
      </pc:sldChg>
      <pc:sldMasterChg chg="delSldLayout">
        <pc:chgData name="Coventry, Darren" userId="161595d1-df64-42c6-b800-4095f56a8eac" providerId="ADAL" clId="{2246939F-C6D5-46A1-A053-BF02E55A5460}" dt="2023-03-16T14:29:32.943" v="73" actId="47"/>
        <pc:sldMasterMkLst>
          <pc:docMk/>
          <pc:sldMasterMk cId="3549392063" sldId="2147483661"/>
        </pc:sldMasterMkLst>
        <pc:sldLayoutChg chg="del">
          <pc:chgData name="Coventry, Darren" userId="161595d1-df64-42c6-b800-4095f56a8eac" providerId="ADAL" clId="{2246939F-C6D5-46A1-A053-BF02E55A5460}" dt="2023-03-16T14:29:32.943" v="73" actId="47"/>
          <pc:sldLayoutMkLst>
            <pc:docMk/>
            <pc:sldMasterMk cId="3549392063" sldId="2147483661"/>
            <pc:sldLayoutMk cId="917182684" sldId="2147483764"/>
          </pc:sldLayoutMkLst>
        </pc:sldLayoutChg>
      </pc:sldMasterChg>
      <pc:sldMasterChg chg="add addSldLayout">
        <pc:chgData name="Coventry, Darren" userId="161595d1-df64-42c6-b800-4095f56a8eac" providerId="ADAL" clId="{2246939F-C6D5-46A1-A053-BF02E55A5460}" dt="2023-03-18T18:27:25.200" v="169" actId="27028"/>
        <pc:sldMasterMkLst>
          <pc:docMk/>
          <pc:sldMasterMk cId="811239650" sldId="2147483773"/>
        </pc:sldMasterMkLst>
        <pc:sldLayoutChg chg="add">
          <pc:chgData name="Coventry, Darren" userId="161595d1-df64-42c6-b800-4095f56a8eac" providerId="ADAL" clId="{2246939F-C6D5-46A1-A053-BF02E55A5460}" dt="2023-03-18T18:27:25.200" v="169" actId="27028"/>
          <pc:sldLayoutMkLst>
            <pc:docMk/>
            <pc:sldMasterMk cId="811239650" sldId="2147483773"/>
            <pc:sldLayoutMk cId="437827344" sldId="2147483664"/>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12EB122-A749-4EDD-B01C-B19686BF5DDC}" type="doc">
      <dgm:prSet loTypeId="urn:microsoft.com/office/officeart/2005/8/layout/default" loCatId="list" qsTypeId="urn:microsoft.com/office/officeart/2005/8/quickstyle/simple2" qsCatId="simple" csTypeId="urn:microsoft.com/office/officeart/2005/8/colors/accent3_2" csCatId="accent3" phldr="1"/>
      <dgm:spPr/>
      <dgm:t>
        <a:bodyPr/>
        <a:lstStyle/>
        <a:p>
          <a:endParaRPr lang="en-US"/>
        </a:p>
      </dgm:t>
    </dgm:pt>
    <dgm:pt modelId="{8FBAA8B1-1DDE-4F71-986E-1E390AD000A0}">
      <dgm:prSet/>
      <dgm:spPr/>
      <dgm:t>
        <a:bodyPr/>
        <a:lstStyle/>
        <a:p>
          <a:r>
            <a:rPr lang="en-GB" b="0" i="0" dirty="0"/>
            <a:t>104 Establishments (Schools, Colleges, SEND, PRU)</a:t>
          </a:r>
          <a:endParaRPr lang="en-US" dirty="0"/>
        </a:p>
      </dgm:t>
    </dgm:pt>
    <dgm:pt modelId="{DFDA9E55-4FB9-446A-9FAE-E8673F82341C}" type="parTrans" cxnId="{17EFA988-2AA4-4812-9777-D6EDE448F3A7}">
      <dgm:prSet/>
      <dgm:spPr/>
      <dgm:t>
        <a:bodyPr/>
        <a:lstStyle/>
        <a:p>
          <a:endParaRPr lang="en-US"/>
        </a:p>
      </dgm:t>
    </dgm:pt>
    <dgm:pt modelId="{CED6A796-4581-4028-877A-D358094649CA}" type="sibTrans" cxnId="{17EFA988-2AA4-4812-9777-D6EDE448F3A7}">
      <dgm:prSet/>
      <dgm:spPr/>
      <dgm:t>
        <a:bodyPr/>
        <a:lstStyle/>
        <a:p>
          <a:endParaRPr lang="en-US"/>
        </a:p>
      </dgm:t>
    </dgm:pt>
    <dgm:pt modelId="{2262C6CA-B117-4077-953A-3E1DCFACA69A}">
      <dgm:prSet/>
      <dgm:spPr/>
      <dgm:t>
        <a:bodyPr/>
        <a:lstStyle/>
        <a:p>
          <a:r>
            <a:rPr lang="en-GB" dirty="0"/>
            <a:t>94 </a:t>
          </a:r>
          <a:r>
            <a:rPr lang="en-GB" b="0" i="0" dirty="0"/>
            <a:t>Engaged</a:t>
          </a:r>
          <a:endParaRPr lang="en-US" dirty="0"/>
        </a:p>
      </dgm:t>
    </dgm:pt>
    <dgm:pt modelId="{823DD5E9-DD1A-45B9-995F-846F15808E07}" type="parTrans" cxnId="{95E441B7-CCCF-4839-AD00-C09BC0AF090F}">
      <dgm:prSet/>
      <dgm:spPr/>
      <dgm:t>
        <a:bodyPr/>
        <a:lstStyle/>
        <a:p>
          <a:endParaRPr lang="en-US"/>
        </a:p>
      </dgm:t>
    </dgm:pt>
    <dgm:pt modelId="{0F547946-2066-4D21-93E8-961CA104D703}" type="sibTrans" cxnId="{95E441B7-CCCF-4839-AD00-C09BC0AF090F}">
      <dgm:prSet/>
      <dgm:spPr/>
      <dgm:t>
        <a:bodyPr/>
        <a:lstStyle/>
        <a:p>
          <a:endParaRPr lang="en-US"/>
        </a:p>
      </dgm:t>
    </dgm:pt>
    <dgm:pt modelId="{D471A2C8-E4EA-4BC7-A2A8-852046EC28E5}">
      <dgm:prSet/>
      <dgm:spPr/>
      <dgm:t>
        <a:bodyPr/>
        <a:lstStyle/>
        <a:p>
          <a:r>
            <a:rPr lang="en-GB" b="0" i="0" dirty="0"/>
            <a:t>65 Enterprise Advisors</a:t>
          </a:r>
          <a:endParaRPr lang="en-US" dirty="0"/>
        </a:p>
      </dgm:t>
    </dgm:pt>
    <dgm:pt modelId="{6B928B2E-510B-481C-A6CB-F62180E0AE74}" type="parTrans" cxnId="{D0B3E0E1-BE59-4AC9-94E3-AB8C17606BEB}">
      <dgm:prSet/>
      <dgm:spPr/>
      <dgm:t>
        <a:bodyPr/>
        <a:lstStyle/>
        <a:p>
          <a:endParaRPr lang="en-US"/>
        </a:p>
      </dgm:t>
    </dgm:pt>
    <dgm:pt modelId="{72718CFC-11B2-4E1D-B5FA-CB466C72FC8F}" type="sibTrans" cxnId="{D0B3E0E1-BE59-4AC9-94E3-AB8C17606BEB}">
      <dgm:prSet/>
      <dgm:spPr/>
      <dgm:t>
        <a:bodyPr/>
        <a:lstStyle/>
        <a:p>
          <a:endParaRPr lang="en-US"/>
        </a:p>
      </dgm:t>
    </dgm:pt>
    <dgm:pt modelId="{ADED2213-0068-4D06-A402-6DEF0FF02E26}">
      <dgm:prSet/>
      <dgm:spPr/>
      <dgm:t>
        <a:bodyPr/>
        <a:lstStyle/>
        <a:p>
          <a:r>
            <a:rPr lang="en-GB" dirty="0"/>
            <a:t>Less than a third of schools have a full time dedicated careers leader</a:t>
          </a:r>
          <a:endParaRPr lang="en-US" dirty="0"/>
        </a:p>
      </dgm:t>
    </dgm:pt>
    <dgm:pt modelId="{EB0EE3FB-B282-4D0C-B7C7-F006CC5342F4}" type="parTrans" cxnId="{E6C4AA33-3012-44B7-9D66-4B4EC4EBE951}">
      <dgm:prSet/>
      <dgm:spPr/>
      <dgm:t>
        <a:bodyPr/>
        <a:lstStyle/>
        <a:p>
          <a:endParaRPr lang="en-US"/>
        </a:p>
      </dgm:t>
    </dgm:pt>
    <dgm:pt modelId="{8FEBF9CF-9072-4BF9-9322-D2A4456617D4}" type="sibTrans" cxnId="{E6C4AA33-3012-44B7-9D66-4B4EC4EBE951}">
      <dgm:prSet/>
      <dgm:spPr/>
      <dgm:t>
        <a:bodyPr/>
        <a:lstStyle/>
        <a:p>
          <a:endParaRPr lang="en-US"/>
        </a:p>
      </dgm:t>
    </dgm:pt>
    <dgm:pt modelId="{93CD57D6-992F-4C46-992C-38871BC53DDA}">
      <dgm:prSet/>
      <dgm:spPr/>
      <dgm:t>
        <a:bodyPr/>
        <a:lstStyle/>
        <a:p>
          <a:r>
            <a:rPr lang="en-GB" dirty="0"/>
            <a:t>60% do not know exactly what they can and cannot expect from employers.</a:t>
          </a:r>
          <a:endParaRPr lang="en-US" dirty="0"/>
        </a:p>
      </dgm:t>
    </dgm:pt>
    <dgm:pt modelId="{9406B250-4DDA-4C7B-867D-974C3D69A92C}" type="parTrans" cxnId="{AB1FECFD-6A73-4601-86F5-768820FA5D8F}">
      <dgm:prSet/>
      <dgm:spPr/>
      <dgm:t>
        <a:bodyPr/>
        <a:lstStyle/>
        <a:p>
          <a:endParaRPr lang="en-US"/>
        </a:p>
      </dgm:t>
    </dgm:pt>
    <dgm:pt modelId="{A003D75C-C696-4257-9802-8C91039D4887}" type="sibTrans" cxnId="{AB1FECFD-6A73-4601-86F5-768820FA5D8F}">
      <dgm:prSet/>
      <dgm:spPr/>
      <dgm:t>
        <a:bodyPr/>
        <a:lstStyle/>
        <a:p>
          <a:endParaRPr lang="en-US"/>
        </a:p>
      </dgm:t>
    </dgm:pt>
    <dgm:pt modelId="{61AEB00B-A550-4BA0-9D44-85AEF866C3CF}">
      <dgm:prSet/>
      <dgm:spPr/>
      <dgm:t>
        <a:bodyPr/>
        <a:lstStyle/>
        <a:p>
          <a:r>
            <a:rPr lang="en-GB" dirty="0"/>
            <a:t>Only 1 in 3 establishments have a governor with oversight of careers.</a:t>
          </a:r>
          <a:endParaRPr lang="en-US" dirty="0"/>
        </a:p>
      </dgm:t>
    </dgm:pt>
    <dgm:pt modelId="{EF70930A-575F-4D36-9C15-80F83A7CDCF9}" type="parTrans" cxnId="{A829A2AF-E538-42D3-B3E6-E157ADD6F811}">
      <dgm:prSet/>
      <dgm:spPr/>
      <dgm:t>
        <a:bodyPr/>
        <a:lstStyle/>
        <a:p>
          <a:endParaRPr lang="en-US"/>
        </a:p>
      </dgm:t>
    </dgm:pt>
    <dgm:pt modelId="{181BC6F5-EC2A-4900-8A88-7515B7D0A8C7}" type="sibTrans" cxnId="{A829A2AF-E538-42D3-B3E6-E157ADD6F811}">
      <dgm:prSet/>
      <dgm:spPr/>
      <dgm:t>
        <a:bodyPr/>
        <a:lstStyle/>
        <a:p>
          <a:endParaRPr lang="en-US"/>
        </a:p>
      </dgm:t>
    </dgm:pt>
    <dgm:pt modelId="{5DC075FB-27B1-47A5-935E-6689EADC6775}" type="pres">
      <dgm:prSet presAssocID="{512EB122-A749-4EDD-B01C-B19686BF5DDC}" presName="diagram" presStyleCnt="0">
        <dgm:presLayoutVars>
          <dgm:dir/>
          <dgm:resizeHandles val="exact"/>
        </dgm:presLayoutVars>
      </dgm:prSet>
      <dgm:spPr/>
    </dgm:pt>
    <dgm:pt modelId="{C8269FA8-8AFA-44CE-BD70-8C5A89E8CF6C}" type="pres">
      <dgm:prSet presAssocID="{8FBAA8B1-1DDE-4F71-986E-1E390AD000A0}" presName="node" presStyleLbl="node1" presStyleIdx="0" presStyleCnt="6">
        <dgm:presLayoutVars>
          <dgm:bulletEnabled val="1"/>
        </dgm:presLayoutVars>
      </dgm:prSet>
      <dgm:spPr/>
    </dgm:pt>
    <dgm:pt modelId="{6C28D273-700F-44CC-8ABE-1561207B97B8}" type="pres">
      <dgm:prSet presAssocID="{CED6A796-4581-4028-877A-D358094649CA}" presName="sibTrans" presStyleCnt="0"/>
      <dgm:spPr/>
    </dgm:pt>
    <dgm:pt modelId="{1FD7E7C1-5005-45A8-AE0B-088803F0B797}" type="pres">
      <dgm:prSet presAssocID="{2262C6CA-B117-4077-953A-3E1DCFACA69A}" presName="node" presStyleLbl="node1" presStyleIdx="1" presStyleCnt="6">
        <dgm:presLayoutVars>
          <dgm:bulletEnabled val="1"/>
        </dgm:presLayoutVars>
      </dgm:prSet>
      <dgm:spPr/>
    </dgm:pt>
    <dgm:pt modelId="{7FFCCA11-0251-45AC-8968-3FA1EB9E5D27}" type="pres">
      <dgm:prSet presAssocID="{0F547946-2066-4D21-93E8-961CA104D703}" presName="sibTrans" presStyleCnt="0"/>
      <dgm:spPr/>
    </dgm:pt>
    <dgm:pt modelId="{B56DE5C7-5F73-4171-92BA-62F0C6903FD7}" type="pres">
      <dgm:prSet presAssocID="{D471A2C8-E4EA-4BC7-A2A8-852046EC28E5}" presName="node" presStyleLbl="node1" presStyleIdx="2" presStyleCnt="6" custLinFactNeighborX="0" custLinFactNeighborY="260">
        <dgm:presLayoutVars>
          <dgm:bulletEnabled val="1"/>
        </dgm:presLayoutVars>
      </dgm:prSet>
      <dgm:spPr/>
    </dgm:pt>
    <dgm:pt modelId="{F4127D71-9783-4C15-91EB-9FC2CD28F15F}" type="pres">
      <dgm:prSet presAssocID="{72718CFC-11B2-4E1D-B5FA-CB466C72FC8F}" presName="sibTrans" presStyleCnt="0"/>
      <dgm:spPr/>
    </dgm:pt>
    <dgm:pt modelId="{7CD9FA1E-53D8-4A06-BF4B-419579AFACFA}" type="pres">
      <dgm:prSet presAssocID="{ADED2213-0068-4D06-A402-6DEF0FF02E26}" presName="node" presStyleLbl="node1" presStyleIdx="3" presStyleCnt="6">
        <dgm:presLayoutVars>
          <dgm:bulletEnabled val="1"/>
        </dgm:presLayoutVars>
      </dgm:prSet>
      <dgm:spPr/>
    </dgm:pt>
    <dgm:pt modelId="{A94ED1DC-7F48-4281-9317-932E49317CA9}" type="pres">
      <dgm:prSet presAssocID="{8FEBF9CF-9072-4BF9-9322-D2A4456617D4}" presName="sibTrans" presStyleCnt="0"/>
      <dgm:spPr/>
    </dgm:pt>
    <dgm:pt modelId="{D0565393-713B-4043-9876-5359C24DD803}" type="pres">
      <dgm:prSet presAssocID="{93CD57D6-992F-4C46-992C-38871BC53DDA}" presName="node" presStyleLbl="node1" presStyleIdx="4" presStyleCnt="6">
        <dgm:presLayoutVars>
          <dgm:bulletEnabled val="1"/>
        </dgm:presLayoutVars>
      </dgm:prSet>
      <dgm:spPr/>
    </dgm:pt>
    <dgm:pt modelId="{6DFB95E0-ABD9-4CCB-95D5-88BC5B870327}" type="pres">
      <dgm:prSet presAssocID="{A003D75C-C696-4257-9802-8C91039D4887}" presName="sibTrans" presStyleCnt="0"/>
      <dgm:spPr/>
    </dgm:pt>
    <dgm:pt modelId="{A3B026ED-3284-4B21-BEAA-1EB01950A775}" type="pres">
      <dgm:prSet presAssocID="{61AEB00B-A550-4BA0-9D44-85AEF866C3CF}" presName="node" presStyleLbl="node1" presStyleIdx="5" presStyleCnt="6">
        <dgm:presLayoutVars>
          <dgm:bulletEnabled val="1"/>
        </dgm:presLayoutVars>
      </dgm:prSet>
      <dgm:spPr/>
    </dgm:pt>
  </dgm:ptLst>
  <dgm:cxnLst>
    <dgm:cxn modelId="{58033E03-43C9-4061-BF6D-A864AE317C38}" type="presOf" srcId="{D471A2C8-E4EA-4BC7-A2A8-852046EC28E5}" destId="{B56DE5C7-5F73-4171-92BA-62F0C6903FD7}" srcOrd="0" destOrd="0" presId="urn:microsoft.com/office/officeart/2005/8/layout/default"/>
    <dgm:cxn modelId="{E6C4AA33-3012-44B7-9D66-4B4EC4EBE951}" srcId="{512EB122-A749-4EDD-B01C-B19686BF5DDC}" destId="{ADED2213-0068-4D06-A402-6DEF0FF02E26}" srcOrd="3" destOrd="0" parTransId="{EB0EE3FB-B282-4D0C-B7C7-F006CC5342F4}" sibTransId="{8FEBF9CF-9072-4BF9-9322-D2A4456617D4}"/>
    <dgm:cxn modelId="{CA42557C-5D97-437E-AD59-525F19AA5120}" type="presOf" srcId="{61AEB00B-A550-4BA0-9D44-85AEF866C3CF}" destId="{A3B026ED-3284-4B21-BEAA-1EB01950A775}" srcOrd="0" destOrd="0" presId="urn:microsoft.com/office/officeart/2005/8/layout/default"/>
    <dgm:cxn modelId="{E424A281-0A6D-44D5-B325-DC3BA1C6519C}" type="presOf" srcId="{8FBAA8B1-1DDE-4F71-986E-1E390AD000A0}" destId="{C8269FA8-8AFA-44CE-BD70-8C5A89E8CF6C}" srcOrd="0" destOrd="0" presId="urn:microsoft.com/office/officeart/2005/8/layout/default"/>
    <dgm:cxn modelId="{68A94583-1B9D-4F9E-ABF7-75A8848662EB}" type="presOf" srcId="{2262C6CA-B117-4077-953A-3E1DCFACA69A}" destId="{1FD7E7C1-5005-45A8-AE0B-088803F0B797}" srcOrd="0" destOrd="0" presId="urn:microsoft.com/office/officeart/2005/8/layout/default"/>
    <dgm:cxn modelId="{17EFA988-2AA4-4812-9777-D6EDE448F3A7}" srcId="{512EB122-A749-4EDD-B01C-B19686BF5DDC}" destId="{8FBAA8B1-1DDE-4F71-986E-1E390AD000A0}" srcOrd="0" destOrd="0" parTransId="{DFDA9E55-4FB9-446A-9FAE-E8673F82341C}" sibTransId="{CED6A796-4581-4028-877A-D358094649CA}"/>
    <dgm:cxn modelId="{DA02989D-36D5-4B3D-8386-0C89C86E8D7D}" type="presOf" srcId="{ADED2213-0068-4D06-A402-6DEF0FF02E26}" destId="{7CD9FA1E-53D8-4A06-BF4B-419579AFACFA}" srcOrd="0" destOrd="0" presId="urn:microsoft.com/office/officeart/2005/8/layout/default"/>
    <dgm:cxn modelId="{78773EA3-4F54-482C-846D-3502029A6DFB}" type="presOf" srcId="{512EB122-A749-4EDD-B01C-B19686BF5DDC}" destId="{5DC075FB-27B1-47A5-935E-6689EADC6775}" srcOrd="0" destOrd="0" presId="urn:microsoft.com/office/officeart/2005/8/layout/default"/>
    <dgm:cxn modelId="{A829A2AF-E538-42D3-B3E6-E157ADD6F811}" srcId="{512EB122-A749-4EDD-B01C-B19686BF5DDC}" destId="{61AEB00B-A550-4BA0-9D44-85AEF866C3CF}" srcOrd="5" destOrd="0" parTransId="{EF70930A-575F-4D36-9C15-80F83A7CDCF9}" sibTransId="{181BC6F5-EC2A-4900-8A88-7515B7D0A8C7}"/>
    <dgm:cxn modelId="{95E441B7-CCCF-4839-AD00-C09BC0AF090F}" srcId="{512EB122-A749-4EDD-B01C-B19686BF5DDC}" destId="{2262C6CA-B117-4077-953A-3E1DCFACA69A}" srcOrd="1" destOrd="0" parTransId="{823DD5E9-DD1A-45B9-995F-846F15808E07}" sibTransId="{0F547946-2066-4D21-93E8-961CA104D703}"/>
    <dgm:cxn modelId="{D0B3E0E1-BE59-4AC9-94E3-AB8C17606BEB}" srcId="{512EB122-A749-4EDD-B01C-B19686BF5DDC}" destId="{D471A2C8-E4EA-4BC7-A2A8-852046EC28E5}" srcOrd="2" destOrd="0" parTransId="{6B928B2E-510B-481C-A6CB-F62180E0AE74}" sibTransId="{72718CFC-11B2-4E1D-B5FA-CB466C72FC8F}"/>
    <dgm:cxn modelId="{6F082BEA-14B4-4633-95CB-65167909B1E6}" type="presOf" srcId="{93CD57D6-992F-4C46-992C-38871BC53DDA}" destId="{D0565393-713B-4043-9876-5359C24DD803}" srcOrd="0" destOrd="0" presId="urn:microsoft.com/office/officeart/2005/8/layout/default"/>
    <dgm:cxn modelId="{AB1FECFD-6A73-4601-86F5-768820FA5D8F}" srcId="{512EB122-A749-4EDD-B01C-B19686BF5DDC}" destId="{93CD57D6-992F-4C46-992C-38871BC53DDA}" srcOrd="4" destOrd="0" parTransId="{9406B250-4DDA-4C7B-867D-974C3D69A92C}" sibTransId="{A003D75C-C696-4257-9802-8C91039D4887}"/>
    <dgm:cxn modelId="{7707BED9-A253-4E13-B534-E3776F47052E}" type="presParOf" srcId="{5DC075FB-27B1-47A5-935E-6689EADC6775}" destId="{C8269FA8-8AFA-44CE-BD70-8C5A89E8CF6C}" srcOrd="0" destOrd="0" presId="urn:microsoft.com/office/officeart/2005/8/layout/default"/>
    <dgm:cxn modelId="{32559C0C-6F59-4B23-8D61-390C7420A58B}" type="presParOf" srcId="{5DC075FB-27B1-47A5-935E-6689EADC6775}" destId="{6C28D273-700F-44CC-8ABE-1561207B97B8}" srcOrd="1" destOrd="0" presId="urn:microsoft.com/office/officeart/2005/8/layout/default"/>
    <dgm:cxn modelId="{A8D46618-CCD8-4613-8D56-7D11D167B498}" type="presParOf" srcId="{5DC075FB-27B1-47A5-935E-6689EADC6775}" destId="{1FD7E7C1-5005-45A8-AE0B-088803F0B797}" srcOrd="2" destOrd="0" presId="urn:microsoft.com/office/officeart/2005/8/layout/default"/>
    <dgm:cxn modelId="{CA924498-BA3E-4997-B3A3-2B47118FD6C1}" type="presParOf" srcId="{5DC075FB-27B1-47A5-935E-6689EADC6775}" destId="{7FFCCA11-0251-45AC-8968-3FA1EB9E5D27}" srcOrd="3" destOrd="0" presId="urn:microsoft.com/office/officeart/2005/8/layout/default"/>
    <dgm:cxn modelId="{2470CF19-577D-4A6D-A159-8494F1693075}" type="presParOf" srcId="{5DC075FB-27B1-47A5-935E-6689EADC6775}" destId="{B56DE5C7-5F73-4171-92BA-62F0C6903FD7}" srcOrd="4" destOrd="0" presId="urn:microsoft.com/office/officeart/2005/8/layout/default"/>
    <dgm:cxn modelId="{3E919EB5-A306-4600-8E42-A18017EACB5D}" type="presParOf" srcId="{5DC075FB-27B1-47A5-935E-6689EADC6775}" destId="{F4127D71-9783-4C15-91EB-9FC2CD28F15F}" srcOrd="5" destOrd="0" presId="urn:microsoft.com/office/officeart/2005/8/layout/default"/>
    <dgm:cxn modelId="{8DF5B703-F27C-4E52-BC26-CE40F1FDDB9F}" type="presParOf" srcId="{5DC075FB-27B1-47A5-935E-6689EADC6775}" destId="{7CD9FA1E-53D8-4A06-BF4B-419579AFACFA}" srcOrd="6" destOrd="0" presId="urn:microsoft.com/office/officeart/2005/8/layout/default"/>
    <dgm:cxn modelId="{FB14D6D6-A8DB-4B3F-8A4A-260B9E19E1CC}" type="presParOf" srcId="{5DC075FB-27B1-47A5-935E-6689EADC6775}" destId="{A94ED1DC-7F48-4281-9317-932E49317CA9}" srcOrd="7" destOrd="0" presId="urn:microsoft.com/office/officeart/2005/8/layout/default"/>
    <dgm:cxn modelId="{5A5CEDAD-0CFE-483B-9B5A-78D1BEDA2F8B}" type="presParOf" srcId="{5DC075FB-27B1-47A5-935E-6689EADC6775}" destId="{D0565393-713B-4043-9876-5359C24DD803}" srcOrd="8" destOrd="0" presId="urn:microsoft.com/office/officeart/2005/8/layout/default"/>
    <dgm:cxn modelId="{F1DD14D2-8195-4925-BA67-FB9BFA283E73}" type="presParOf" srcId="{5DC075FB-27B1-47A5-935E-6689EADC6775}" destId="{6DFB95E0-ABD9-4CCB-95D5-88BC5B870327}" srcOrd="9" destOrd="0" presId="urn:microsoft.com/office/officeart/2005/8/layout/default"/>
    <dgm:cxn modelId="{C81B146D-A203-42A9-BA3D-9B6E7F43CB0C}" type="presParOf" srcId="{5DC075FB-27B1-47A5-935E-6689EADC6775}" destId="{A3B026ED-3284-4B21-BEAA-1EB01950A775}" srcOrd="10" destOrd="0" presId="urn:microsoft.com/office/officeart/2005/8/layout/defaul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269FA8-8AFA-44CE-BD70-8C5A89E8CF6C}">
      <dsp:nvSpPr>
        <dsp:cNvPr id="0" name=""/>
        <dsp:cNvSpPr/>
      </dsp:nvSpPr>
      <dsp:spPr>
        <a:xfrm>
          <a:off x="0" y="456200"/>
          <a:ext cx="3256784" cy="19540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b="0" i="0" kern="1200" dirty="0"/>
            <a:t>104 Establishments (Schools, Colleges, SEND, PRU)</a:t>
          </a:r>
          <a:endParaRPr lang="en-US" sz="2700" kern="1200" dirty="0"/>
        </a:p>
      </dsp:txBody>
      <dsp:txXfrm>
        <a:off x="0" y="456200"/>
        <a:ext cx="3256784" cy="1954070"/>
      </dsp:txXfrm>
    </dsp:sp>
    <dsp:sp modelId="{1FD7E7C1-5005-45A8-AE0B-088803F0B797}">
      <dsp:nvSpPr>
        <dsp:cNvPr id="0" name=""/>
        <dsp:cNvSpPr/>
      </dsp:nvSpPr>
      <dsp:spPr>
        <a:xfrm>
          <a:off x="3582462" y="456200"/>
          <a:ext cx="3256784" cy="19540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94 </a:t>
          </a:r>
          <a:r>
            <a:rPr lang="en-GB" sz="2700" b="0" i="0" kern="1200" dirty="0"/>
            <a:t>Engaged</a:t>
          </a:r>
          <a:endParaRPr lang="en-US" sz="2700" kern="1200" dirty="0"/>
        </a:p>
      </dsp:txBody>
      <dsp:txXfrm>
        <a:off x="3582462" y="456200"/>
        <a:ext cx="3256784" cy="1954070"/>
      </dsp:txXfrm>
    </dsp:sp>
    <dsp:sp modelId="{B56DE5C7-5F73-4171-92BA-62F0C6903FD7}">
      <dsp:nvSpPr>
        <dsp:cNvPr id="0" name=""/>
        <dsp:cNvSpPr/>
      </dsp:nvSpPr>
      <dsp:spPr>
        <a:xfrm>
          <a:off x="7164925" y="461281"/>
          <a:ext cx="3256784" cy="19540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b="0" i="0" kern="1200" dirty="0"/>
            <a:t>65 Enterprise Advisors</a:t>
          </a:r>
          <a:endParaRPr lang="en-US" sz="2700" kern="1200" dirty="0"/>
        </a:p>
      </dsp:txBody>
      <dsp:txXfrm>
        <a:off x="7164925" y="461281"/>
        <a:ext cx="3256784" cy="1954070"/>
      </dsp:txXfrm>
    </dsp:sp>
    <dsp:sp modelId="{7CD9FA1E-53D8-4A06-BF4B-419579AFACFA}">
      <dsp:nvSpPr>
        <dsp:cNvPr id="0" name=""/>
        <dsp:cNvSpPr/>
      </dsp:nvSpPr>
      <dsp:spPr>
        <a:xfrm>
          <a:off x="0" y="2735949"/>
          <a:ext cx="3256784" cy="19540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Less than a third of schools have a full time dedicated careers leader</a:t>
          </a:r>
          <a:endParaRPr lang="en-US" sz="2700" kern="1200" dirty="0"/>
        </a:p>
      </dsp:txBody>
      <dsp:txXfrm>
        <a:off x="0" y="2735949"/>
        <a:ext cx="3256784" cy="1954070"/>
      </dsp:txXfrm>
    </dsp:sp>
    <dsp:sp modelId="{D0565393-713B-4043-9876-5359C24DD803}">
      <dsp:nvSpPr>
        <dsp:cNvPr id="0" name=""/>
        <dsp:cNvSpPr/>
      </dsp:nvSpPr>
      <dsp:spPr>
        <a:xfrm>
          <a:off x="3582462" y="2735949"/>
          <a:ext cx="3256784" cy="19540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60% do not know exactly what they can and cannot expect from employers.</a:t>
          </a:r>
          <a:endParaRPr lang="en-US" sz="2700" kern="1200" dirty="0"/>
        </a:p>
      </dsp:txBody>
      <dsp:txXfrm>
        <a:off x="3582462" y="2735949"/>
        <a:ext cx="3256784" cy="1954070"/>
      </dsp:txXfrm>
    </dsp:sp>
    <dsp:sp modelId="{A3B026ED-3284-4B21-BEAA-1EB01950A775}">
      <dsp:nvSpPr>
        <dsp:cNvPr id="0" name=""/>
        <dsp:cNvSpPr/>
      </dsp:nvSpPr>
      <dsp:spPr>
        <a:xfrm>
          <a:off x="7164925" y="2735949"/>
          <a:ext cx="3256784" cy="1954070"/>
        </a:xfrm>
        <a:prstGeom prst="rect">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r>
            <a:rPr lang="en-GB" sz="2700" kern="1200" dirty="0"/>
            <a:t>Only 1 in 3 establishments have a governor with oversight of careers.</a:t>
          </a:r>
          <a:endParaRPr lang="en-US" sz="2700" kern="1200" dirty="0"/>
        </a:p>
      </dsp:txBody>
      <dsp:txXfrm>
        <a:off x="7164925" y="2735949"/>
        <a:ext cx="3256784" cy="1954070"/>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823D8F2-DD15-42B7-89F8-AF82B8946439}" type="datetimeFigureOut">
              <a:rPr lang="en-GB" smtClean="0"/>
              <a:t>20/03/2023</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53A513-A6FC-4F19-9890-D4878BF182BE}" type="slidenum">
              <a:rPr lang="en-GB" smtClean="0"/>
              <a:t>‹#›</a:t>
            </a:fld>
            <a:endParaRPr lang="en-GB" dirty="0"/>
          </a:p>
        </p:txBody>
      </p:sp>
    </p:spTree>
    <p:extLst>
      <p:ext uri="{BB962C8B-B14F-4D97-AF65-F5344CB8AC3E}">
        <p14:creationId xmlns:p14="http://schemas.microsoft.com/office/powerpoint/2010/main" val="661112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85750" indent="-285750">
              <a:buFont typeface="Arial" panose="020B0604020202020204" pitchFamily="34" charset="0"/>
              <a:buChar char="•"/>
            </a:pPr>
            <a:endParaRPr lang="en-GB" sz="1800" dirty="0"/>
          </a:p>
        </p:txBody>
      </p:sp>
      <p:sp>
        <p:nvSpPr>
          <p:cNvPr id="4" name="Slide Number Placeholder 3"/>
          <p:cNvSpPr>
            <a:spLocks noGrp="1"/>
          </p:cNvSpPr>
          <p:nvPr>
            <p:ph type="sldNum" sz="quarter" idx="5"/>
          </p:nvPr>
        </p:nvSpPr>
        <p:spPr/>
        <p:txBody>
          <a:bodyPr/>
          <a:lstStyle/>
          <a:p>
            <a:fld id="{2C3C1762-8D27-45E9-8E35-08A0441A5005}" type="slidenum">
              <a:rPr lang="en-GB" smtClean="0"/>
              <a:t>3</a:t>
            </a:fld>
            <a:endParaRPr lang="en-GB" dirty="0"/>
          </a:p>
        </p:txBody>
      </p:sp>
    </p:spTree>
    <p:extLst>
      <p:ext uri="{BB962C8B-B14F-4D97-AF65-F5344CB8AC3E}">
        <p14:creationId xmlns:p14="http://schemas.microsoft.com/office/powerpoint/2010/main" val="19195088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1BA755B-12D1-4962-93C4-0EA0117A8BD6}" type="slidenum">
              <a:rPr lang="en-GB" smtClean="0"/>
              <a:t>4</a:t>
            </a:fld>
            <a:endParaRPr lang="en-GB" dirty="0"/>
          </a:p>
        </p:txBody>
      </p:sp>
    </p:spTree>
    <p:extLst>
      <p:ext uri="{BB962C8B-B14F-4D97-AF65-F5344CB8AC3E}">
        <p14:creationId xmlns:p14="http://schemas.microsoft.com/office/powerpoint/2010/main" val="25518518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b="0" dirty="0"/>
          </a:p>
        </p:txBody>
      </p:sp>
      <p:sp>
        <p:nvSpPr>
          <p:cNvPr id="4" name="Slide Number Placeholder 3"/>
          <p:cNvSpPr>
            <a:spLocks noGrp="1"/>
          </p:cNvSpPr>
          <p:nvPr>
            <p:ph type="sldNum" sz="quarter" idx="5"/>
          </p:nvPr>
        </p:nvSpPr>
        <p:spPr/>
        <p:txBody>
          <a:bodyPr/>
          <a:lstStyle/>
          <a:p>
            <a:fld id="{5EB114FB-7AFA-4702-8936-B8EBF06E9449}" type="slidenum">
              <a:rPr lang="en-GB" smtClean="0"/>
              <a:t>5</a:t>
            </a:fld>
            <a:endParaRPr lang="en-GB" dirty="0"/>
          </a:p>
        </p:txBody>
      </p:sp>
    </p:spTree>
    <p:extLst>
      <p:ext uri="{BB962C8B-B14F-4D97-AF65-F5344CB8AC3E}">
        <p14:creationId xmlns:p14="http://schemas.microsoft.com/office/powerpoint/2010/main" val="8027663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BCC7EB-8BB6-473C-B3B8-6378CE54525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8C5B1D1-529F-4068-8916-FA852BFAA0D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B0136B5-C199-4F1E-AB5C-C7CBC259DCC4}"/>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5" name="Footer Placeholder 4">
            <a:extLst>
              <a:ext uri="{FF2B5EF4-FFF2-40B4-BE49-F238E27FC236}">
                <a16:creationId xmlns:a16="http://schemas.microsoft.com/office/drawing/2014/main" id="{6EABF86B-9649-413B-B5C2-DA1EFD06598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8E28AE0A-C93C-43BD-B8D1-B81C73F13809}"/>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2282175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8F424-7494-4FC0-A36B-B171491F175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199F0B7-8155-4BBD-B7BC-410551E9370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D56DF39-E23A-4689-B19B-1470409F9F85}"/>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5" name="Footer Placeholder 4">
            <a:extLst>
              <a:ext uri="{FF2B5EF4-FFF2-40B4-BE49-F238E27FC236}">
                <a16:creationId xmlns:a16="http://schemas.microsoft.com/office/drawing/2014/main" id="{B926FC73-D5A7-4637-A059-AC8F84C30102}"/>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2809557-0ED3-4E97-A593-B0A02B45FE83}"/>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378548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DE11D8-3598-43B2-AF20-0F95297D442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F4FE039-728F-41F5-962F-DB3107B816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DCB639B-5787-42F6-9F53-49E86FB16045}"/>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5" name="Footer Placeholder 4">
            <a:extLst>
              <a:ext uri="{FF2B5EF4-FFF2-40B4-BE49-F238E27FC236}">
                <a16:creationId xmlns:a16="http://schemas.microsoft.com/office/drawing/2014/main" id="{B19CB36E-CE34-492D-850C-DC4ADAF66E0F}"/>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630792A0-FA34-434E-B780-2E3D0F5E3320}"/>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9350975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tle &amp; Picture (left side)">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0" y="0"/>
            <a:ext cx="2786062" cy="5738813"/>
          </a:xfrm>
        </p:spPr>
        <p:txBody>
          <a:bodyPr/>
          <a:lstStyle/>
          <a:p>
            <a:r>
              <a:rPr lang="en-US" dirty="0"/>
              <a:t>Click icon to add picture</a:t>
            </a:r>
            <a:endParaRPr lang="en-GB" dirty="0"/>
          </a:p>
        </p:txBody>
      </p:sp>
      <p:sp>
        <p:nvSpPr>
          <p:cNvPr id="2" name="Title 1"/>
          <p:cNvSpPr>
            <a:spLocks noGrp="1"/>
          </p:cNvSpPr>
          <p:nvPr>
            <p:ph type="title"/>
          </p:nvPr>
        </p:nvSpPr>
        <p:spPr>
          <a:xfrm>
            <a:off x="3208563" y="216920"/>
            <a:ext cx="8662307" cy="721179"/>
          </a:xfrm>
        </p:spPr>
        <p:txBody>
          <a:bodyPr/>
          <a:lstStyle>
            <a:lvl1pPr>
              <a:defRPr b="1">
                <a:solidFill>
                  <a:srgbClr val="92C6B9"/>
                </a:solidFill>
                <a:effectLst>
                  <a:innerShdw blurRad="63500" dist="50800" dir="13500000">
                    <a:prstClr val="black">
                      <a:alpha val="50000"/>
                    </a:prstClr>
                  </a:innerShdw>
                </a:effectLst>
              </a:defRPr>
            </a:lvl1pPr>
          </a:lstStyle>
          <a:p>
            <a:r>
              <a:rPr lang="en-US" dirty="0"/>
              <a:t>Click to edit Master title style</a:t>
            </a:r>
            <a:endParaRPr lang="en-GB" dirty="0"/>
          </a:p>
        </p:txBody>
      </p:sp>
      <p:sp>
        <p:nvSpPr>
          <p:cNvPr id="3" name="Content Placeholder 2"/>
          <p:cNvSpPr>
            <a:spLocks noGrp="1"/>
          </p:cNvSpPr>
          <p:nvPr>
            <p:ph idx="1"/>
          </p:nvPr>
        </p:nvSpPr>
        <p:spPr>
          <a:xfrm>
            <a:off x="3208564" y="1246868"/>
            <a:ext cx="8662307" cy="428625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p:cNvSpPr>
            <a:spLocks noGrp="1"/>
          </p:cNvSpPr>
          <p:nvPr>
            <p:ph type="dt" sz="half" idx="10"/>
          </p:nvPr>
        </p:nvSpPr>
        <p:spPr/>
        <p:txBody>
          <a:bodyPr/>
          <a:lstStyle/>
          <a:p>
            <a:fld id="{D618A91B-913C-4C2B-B4DB-8619B8F7D92C}" type="datetimeFigureOut">
              <a:rPr lang="en-GB" smtClean="0"/>
              <a:t>20/03/2023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54F3D45-28A9-4EE8-B00A-2BBEBB050596}" type="slidenum">
              <a:rPr lang="en-GB" smtClean="0"/>
              <a:t>‹#›</a:t>
            </a:fld>
            <a:endParaRPr lang="en-GB" dirty="0"/>
          </a:p>
        </p:txBody>
      </p:sp>
    </p:spTree>
    <p:extLst>
      <p:ext uri="{BB962C8B-B14F-4D97-AF65-F5344CB8AC3E}">
        <p14:creationId xmlns:p14="http://schemas.microsoft.com/office/powerpoint/2010/main" val="2390600437"/>
      </p:ext>
    </p:extLst>
  </p:cSld>
  <p:clrMapOvr>
    <a:masterClrMapping/>
  </p:clrMapOvr>
  <p:transition spd="slow">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cSld name="Title and Picture (right thin)">
    <p:spTree>
      <p:nvGrpSpPr>
        <p:cNvPr id="1" name=""/>
        <p:cNvGrpSpPr/>
        <p:nvPr/>
      </p:nvGrpSpPr>
      <p:grpSpPr>
        <a:xfrm>
          <a:off x="0" y="0"/>
          <a:ext cx="0" cy="0"/>
          <a:chOff x="0" y="0"/>
          <a:chExt cx="0" cy="0"/>
        </a:xfrm>
      </p:grpSpPr>
      <p:sp>
        <p:nvSpPr>
          <p:cNvPr id="8" name="Picture Placeholder 7"/>
          <p:cNvSpPr>
            <a:spLocks noGrp="1"/>
          </p:cNvSpPr>
          <p:nvPr>
            <p:ph type="pic" sz="quarter" idx="13"/>
          </p:nvPr>
        </p:nvSpPr>
        <p:spPr>
          <a:xfrm>
            <a:off x="10591800" y="0"/>
            <a:ext cx="1600200" cy="5738813"/>
          </a:xfrm>
        </p:spPr>
        <p:txBody>
          <a:bodyPr/>
          <a:lstStyle/>
          <a:p>
            <a:r>
              <a:rPr lang="en-US" dirty="0"/>
              <a:t>Click icon to add picture</a:t>
            </a:r>
            <a:endParaRPr lang="en-GB" dirty="0"/>
          </a:p>
        </p:txBody>
      </p:sp>
      <p:sp>
        <p:nvSpPr>
          <p:cNvPr id="2" name="Title 1"/>
          <p:cNvSpPr>
            <a:spLocks noGrp="1"/>
          </p:cNvSpPr>
          <p:nvPr>
            <p:ph type="title"/>
          </p:nvPr>
        </p:nvSpPr>
        <p:spPr>
          <a:xfrm>
            <a:off x="291193" y="165443"/>
            <a:ext cx="9816192" cy="721179"/>
          </a:xfrm>
        </p:spPr>
        <p:txBody>
          <a:bodyPr/>
          <a:lstStyle>
            <a:lvl1pPr>
              <a:defRPr b="1">
                <a:solidFill>
                  <a:srgbClr val="92C6B9"/>
                </a:solidFill>
                <a:effectLst>
                  <a:innerShdw blurRad="63500" dist="50800" dir="13500000">
                    <a:prstClr val="black">
                      <a:alpha val="50000"/>
                    </a:prstClr>
                  </a:innerShdw>
                </a:effectLst>
              </a:defRPr>
            </a:lvl1pPr>
          </a:lstStyle>
          <a:p>
            <a:r>
              <a:rPr lang="en-US"/>
              <a:t>Click to edit Master title style</a:t>
            </a:r>
            <a:endParaRPr lang="en-GB" dirty="0"/>
          </a:p>
        </p:txBody>
      </p:sp>
      <p:sp>
        <p:nvSpPr>
          <p:cNvPr id="3" name="Content Placeholder 2"/>
          <p:cNvSpPr>
            <a:spLocks noGrp="1"/>
          </p:cNvSpPr>
          <p:nvPr>
            <p:ph idx="1"/>
          </p:nvPr>
        </p:nvSpPr>
        <p:spPr>
          <a:xfrm>
            <a:off x="291193" y="1102179"/>
            <a:ext cx="9816192" cy="437940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D618A91B-913C-4C2B-B4DB-8619B8F7D92C}" type="datetimeFigureOut">
              <a:rPr lang="en-GB" smtClean="0"/>
              <a:t>20/03/2023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C54F3D45-28A9-4EE8-B00A-2BBEBB050596}" type="slidenum">
              <a:rPr lang="en-GB" smtClean="0"/>
              <a:t>‹#›</a:t>
            </a:fld>
            <a:endParaRPr lang="en-GB" dirty="0"/>
          </a:p>
        </p:txBody>
      </p:sp>
    </p:spTree>
    <p:extLst>
      <p:ext uri="{BB962C8B-B14F-4D97-AF65-F5344CB8AC3E}">
        <p14:creationId xmlns:p14="http://schemas.microsoft.com/office/powerpoint/2010/main" val="3110529214"/>
      </p:ext>
    </p:extLst>
  </p:cSld>
  <p:clrMapOvr>
    <a:masterClrMapping/>
  </p:clrMapOvr>
  <p:transition spd="slow">
    <p:pu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par>
                                <p:cTn id="25" presetID="2" presetClass="entr" presetSubtype="4" fill="hold" grpId="0" nodeType="with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additive="base">
                                        <p:cTn id="27" dur="500" fill="hold"/>
                                        <p:tgtEl>
                                          <p:spTgt spid="2"/>
                                        </p:tgtEl>
                                        <p:attrNameLst>
                                          <p:attrName>ppt_x</p:attrName>
                                        </p:attrNameLst>
                                      </p:cBhvr>
                                      <p:tavLst>
                                        <p:tav tm="0">
                                          <p:val>
                                            <p:strVal val="#ppt_x"/>
                                          </p:val>
                                        </p:tav>
                                        <p:tav tm="100000">
                                          <p:val>
                                            <p:strVal val="#ppt_x"/>
                                          </p:val>
                                        </p:tav>
                                      </p:tavLst>
                                    </p:anim>
                                    <p:anim calcmode="lin" valueType="num">
                                      <p:cBhvr additive="base">
                                        <p:cTn id="2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tmplLst>
          <p:tmpl lvl="1">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2">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3">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4">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 lvl="5">
            <p:tnLst>
              <p:par>
                <p:cTn presetID="2" presetClass="entr" presetSubtype="4" fill="hold" nodeType="withEffect">
                  <p:stCondLst>
                    <p:cond delay="0"/>
                  </p:stCondLst>
                  <p:childTnLst>
                    <p:set>
                      <p:cBhvr>
                        <p:cTn dur="1" fill="hold">
                          <p:stCondLst>
                            <p:cond delay="0"/>
                          </p:stCondLst>
                        </p:cTn>
                        <p:tgtEl>
                          <p:spTgt spid="3"/>
                        </p:tgtEl>
                        <p:attrNameLst>
                          <p:attrName>style.visibility</p:attrName>
                        </p:attrNameLst>
                      </p:cBhvr>
                      <p:to>
                        <p:strVal val="visible"/>
                      </p:to>
                    </p:set>
                    <p:anim calcmode="lin" valueType="num">
                      <p:cBhvr additive="base">
                        <p:cTn dur="500" fill="hold"/>
                        <p:tgtEl>
                          <p:spTgt spid="3"/>
                        </p:tgtEl>
                        <p:attrNameLst>
                          <p:attrName>ppt_x</p:attrName>
                        </p:attrNameLst>
                      </p:cBhvr>
                      <p:tavLst>
                        <p:tav tm="0">
                          <p:val>
                            <p:strVal val="#ppt_x"/>
                          </p:val>
                        </p:tav>
                        <p:tav tm="100000">
                          <p:val>
                            <p:strVal val="#ppt_x"/>
                          </p:val>
                        </p:tav>
                      </p:tavLst>
                    </p:anim>
                    <p:anim calcmode="lin" valueType="num">
                      <p:cBhvr additive="base">
                        <p:cTn dur="500" fill="hold"/>
                        <p:tgtEl>
                          <p:spTgt spid="3"/>
                        </p:tgtEl>
                        <p:attrNameLst>
                          <p:attrName>ppt_y</p:attrName>
                        </p:attrNameLst>
                      </p:cBhvr>
                      <p:tavLst>
                        <p:tav tm="0">
                          <p:val>
                            <p:strVal val="1+#ppt_h/2"/>
                          </p:val>
                        </p:tav>
                        <p:tav tm="100000">
                          <p:val>
                            <p:strVal val="#ppt_y"/>
                          </p:val>
                        </p:tav>
                      </p:tavLst>
                    </p:anim>
                  </p:childTnLst>
                </p:cTn>
              </p:par>
            </p:tnLst>
          </p:tmpl>
        </p:tmplLst>
      </p:bldP>
    </p:bld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240393"/>
            <a:ext cx="10515600" cy="916668"/>
          </a:xfrm>
        </p:spPr>
        <p:txBody>
          <a:bodyPr/>
          <a:lstStyle/>
          <a:p>
            <a:r>
              <a:rPr lang="en-US"/>
              <a:t>Click to edit Master title style</a:t>
            </a:r>
            <a:endParaRPr lang="en-GB" dirty="0"/>
          </a:p>
        </p:txBody>
      </p:sp>
      <p:sp>
        <p:nvSpPr>
          <p:cNvPr id="3" name="Content Placeholder 2"/>
          <p:cNvSpPr>
            <a:spLocks noGrp="1"/>
          </p:cNvSpPr>
          <p:nvPr>
            <p:ph sz="half" idx="1"/>
          </p:nvPr>
        </p:nvSpPr>
        <p:spPr>
          <a:xfrm>
            <a:off x="838200" y="1371600"/>
            <a:ext cx="51816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6172200" y="1387928"/>
            <a:ext cx="5181600" cy="4114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Date Placeholder 4"/>
          <p:cNvSpPr>
            <a:spLocks noGrp="1"/>
          </p:cNvSpPr>
          <p:nvPr>
            <p:ph type="dt" sz="half" idx="10"/>
          </p:nvPr>
        </p:nvSpPr>
        <p:spPr/>
        <p:txBody>
          <a:bodyPr/>
          <a:lstStyle/>
          <a:p>
            <a:fld id="{D618A91B-913C-4C2B-B4DB-8619B8F7D92C}" type="datetimeFigureOut">
              <a:rPr lang="en-GB" smtClean="0"/>
              <a:t>20/03/2023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C54F3D45-28A9-4EE8-B00A-2BBEBB050596}" type="slidenum">
              <a:rPr lang="en-GB" smtClean="0"/>
              <a:t>‹#›</a:t>
            </a:fld>
            <a:endParaRPr lang="en-GB" dirty="0"/>
          </a:p>
        </p:txBody>
      </p:sp>
    </p:spTree>
    <p:extLst>
      <p:ext uri="{BB962C8B-B14F-4D97-AF65-F5344CB8AC3E}">
        <p14:creationId xmlns:p14="http://schemas.microsoft.com/office/powerpoint/2010/main" val="437827344"/>
      </p:ext>
    </p:extLst>
  </p:cSld>
  <p:clrMapOvr>
    <a:masterClrMapping/>
  </p:clrMapOvr>
  <p:transition spd="slow">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80F76-4EBD-4894-8A8B-B9C6BD43A00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4F2DFF2-5B1C-4F0B-8496-ECDC78E866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58E4ABD-41AD-493F-AB03-7696F940F25B}"/>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5" name="Footer Placeholder 4">
            <a:extLst>
              <a:ext uri="{FF2B5EF4-FFF2-40B4-BE49-F238E27FC236}">
                <a16:creationId xmlns:a16="http://schemas.microsoft.com/office/drawing/2014/main" id="{F5B6878F-A80E-4BFA-AA32-C1054BA795D8}"/>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A43CA8A-1F18-4EA9-9AF3-420485A2EECF}"/>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3584985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B9004-0C9D-4A25-8EEB-0EF14CD893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A86BE39-440C-462D-8B83-9368BEAF03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8CFC889-F388-4C12-97F8-A83A864AD5C5}"/>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5" name="Footer Placeholder 4">
            <a:extLst>
              <a:ext uri="{FF2B5EF4-FFF2-40B4-BE49-F238E27FC236}">
                <a16:creationId xmlns:a16="http://schemas.microsoft.com/office/drawing/2014/main" id="{2C8436F0-BBEA-432B-91AC-A1B5527CAEB3}"/>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C8A06D5B-ED0E-4F4F-A972-93F22A1A5C2F}"/>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3921504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B53E6-27A2-43FC-B5ED-91BF2713C5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5A564FC1-727B-430E-B650-776874CA1EF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117CB4D-398F-4238-9EC2-445AA9129BD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F4D22B46-B348-448A-BDE2-1FEAAF8F31F9}"/>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6" name="Footer Placeholder 5">
            <a:extLst>
              <a:ext uri="{FF2B5EF4-FFF2-40B4-BE49-F238E27FC236}">
                <a16:creationId xmlns:a16="http://schemas.microsoft.com/office/drawing/2014/main" id="{038FA576-0E67-448C-92D2-4B586CA3B4F3}"/>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5798187-1053-4571-82D6-936F57B869F6}"/>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90139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D6A7D-6EBC-42A3-9F72-F60ECF60749F}"/>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E122AA4-9E7A-4DF8-8C5D-97815686E0E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6EC568-43FB-4D69-A1A9-7F118D6DE1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13EC929-721D-42D3-99DA-100EBABE69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82006D1-B920-4C76-8266-036A72DBC23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7EABA1D9-8209-44CB-AE41-B1EB197CE44A}"/>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8" name="Footer Placeholder 7">
            <a:extLst>
              <a:ext uri="{FF2B5EF4-FFF2-40B4-BE49-F238E27FC236}">
                <a16:creationId xmlns:a16="http://schemas.microsoft.com/office/drawing/2014/main" id="{3D6F424C-BD27-4B89-9450-8B8CE7C2506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8EBE5B0F-2DA0-4799-B815-51830A4746EF}"/>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28083850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D41C5-606F-40B0-805B-7D1CAF985F8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05CB0E8-EA77-4EF4-9E78-514E91FD471B}"/>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4" name="Footer Placeholder 3">
            <a:extLst>
              <a:ext uri="{FF2B5EF4-FFF2-40B4-BE49-F238E27FC236}">
                <a16:creationId xmlns:a16="http://schemas.microsoft.com/office/drawing/2014/main" id="{FC9377A4-69A5-4E4C-A5D5-AFCB88C531E7}"/>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836E2BA6-84A6-4153-AF98-BF3F9BAC9B54}"/>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6686458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1EB52B8-EF3A-4D16-ADD9-8F6D4CB0AC10}"/>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3" name="Footer Placeholder 2">
            <a:extLst>
              <a:ext uri="{FF2B5EF4-FFF2-40B4-BE49-F238E27FC236}">
                <a16:creationId xmlns:a16="http://schemas.microsoft.com/office/drawing/2014/main" id="{99456310-1871-451A-8667-AD6663BEA37C}"/>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0C5A3E3F-2527-47FB-9F25-2116626AC798}"/>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2937311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81BC-A1E0-4C2A-8985-C75AF37A43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CD3EC05-9514-4076-ADD8-6A461F20BE5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281EEA1-621A-4C44-8F19-D705A99015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229819-5D19-4A25-A2FB-78CB849E2948}"/>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6" name="Footer Placeholder 5">
            <a:extLst>
              <a:ext uri="{FF2B5EF4-FFF2-40B4-BE49-F238E27FC236}">
                <a16:creationId xmlns:a16="http://schemas.microsoft.com/office/drawing/2014/main" id="{DAB19025-9683-42F7-9283-6A77279FB1AE}"/>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4CE37A48-32FC-42E8-B7DD-5D6B249311BD}"/>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3453876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002B0B-06F8-4F7A-BAE4-C797495DE3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05B4FD9B-5FAA-43C9-8CDB-7FC141C53C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C84E155F-13B8-4442-AE71-9A87FAE8070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47890B-450B-446E-9423-E543E27E5B07}"/>
              </a:ext>
            </a:extLst>
          </p:cNvPr>
          <p:cNvSpPr>
            <a:spLocks noGrp="1"/>
          </p:cNvSpPr>
          <p:nvPr>
            <p:ph type="dt" sz="half" idx="10"/>
          </p:nvPr>
        </p:nvSpPr>
        <p:spPr/>
        <p:txBody>
          <a:bodyPr/>
          <a:lstStyle/>
          <a:p>
            <a:fld id="{88695B88-C275-4B4B-8A15-95315868BAF3}" type="datetimeFigureOut">
              <a:rPr lang="en-GB" smtClean="0"/>
              <a:t>20/03/2023</a:t>
            </a:fld>
            <a:endParaRPr lang="en-GB" dirty="0"/>
          </a:p>
        </p:txBody>
      </p:sp>
      <p:sp>
        <p:nvSpPr>
          <p:cNvPr id="6" name="Footer Placeholder 5">
            <a:extLst>
              <a:ext uri="{FF2B5EF4-FFF2-40B4-BE49-F238E27FC236}">
                <a16:creationId xmlns:a16="http://schemas.microsoft.com/office/drawing/2014/main" id="{840A8329-54BB-48B0-BD9F-B7181324DA15}"/>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58DAEC2E-DE22-4889-B0D8-9FCDC2721E9A}"/>
              </a:ext>
            </a:extLst>
          </p:cNvPr>
          <p:cNvSpPr>
            <a:spLocks noGrp="1"/>
          </p:cNvSpPr>
          <p:nvPr>
            <p:ph type="sldNum" sz="quarter" idx="12"/>
          </p:nvPr>
        </p:nvSpPr>
        <p:spPr/>
        <p:txBody>
          <a:bodyPr/>
          <a:lstStyle/>
          <a:p>
            <a:fld id="{E8948036-9136-4162-94AC-AC0472C4742E}" type="slidenum">
              <a:rPr lang="en-GB" smtClean="0"/>
              <a:t>‹#›</a:t>
            </a:fld>
            <a:endParaRPr lang="en-GB" dirty="0"/>
          </a:p>
        </p:txBody>
      </p:sp>
    </p:spTree>
    <p:extLst>
      <p:ext uri="{BB962C8B-B14F-4D97-AF65-F5344CB8AC3E}">
        <p14:creationId xmlns:p14="http://schemas.microsoft.com/office/powerpoint/2010/main" val="3490626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14.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A7147FD-BEB4-4DED-9B99-F4BC0B796C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E0EF542-EFAC-49FB-87AD-3ABAB26076B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00C3CDC-36A3-4161-8FFC-F94D568F880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695B88-C275-4B4B-8A15-95315868BAF3}" type="datetimeFigureOut">
              <a:rPr lang="en-GB" smtClean="0"/>
              <a:t>20/03/2023</a:t>
            </a:fld>
            <a:endParaRPr lang="en-GB" dirty="0"/>
          </a:p>
        </p:txBody>
      </p:sp>
      <p:sp>
        <p:nvSpPr>
          <p:cNvPr id="5" name="Footer Placeholder 4">
            <a:extLst>
              <a:ext uri="{FF2B5EF4-FFF2-40B4-BE49-F238E27FC236}">
                <a16:creationId xmlns:a16="http://schemas.microsoft.com/office/drawing/2014/main" id="{0B612148-4ECC-4ACE-A0F9-454FABEF752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C8819BC1-C5ED-4760-BADD-09B7CE4E89B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948036-9136-4162-94AC-AC0472C4742E}" type="slidenum">
              <a:rPr lang="en-GB" smtClean="0"/>
              <a:t>‹#›</a:t>
            </a:fld>
            <a:endParaRPr lang="en-GB" dirty="0"/>
          </a:p>
        </p:txBody>
      </p:sp>
    </p:spTree>
    <p:extLst>
      <p:ext uri="{BB962C8B-B14F-4D97-AF65-F5344CB8AC3E}">
        <p14:creationId xmlns:p14="http://schemas.microsoft.com/office/powerpoint/2010/main" val="3549392063"/>
      </p:ext>
    </p:extLst>
  </p:cSld>
  <p:clrMap bg1="lt1" tx1="dk1" bg2="lt2" tx2="dk2" accent1="accent1" accent2="accent2" accent3="accent3" accent4="accent4" accent5="accent5" accent6="accent6" hlink="hlink" folHlink="folHlink"/>
  <p:sldLayoutIdLst>
    <p:sldLayoutId id="2147483649" r:id="rId1"/>
    <p:sldLayoutId id="2147483662"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763" r:id="rId12"/>
    <p:sldLayoutId id="21474837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618A91B-913C-4C2B-B4DB-8619B8F7D92C}" type="datetimeFigureOut">
              <a:rPr lang="en-GB" smtClean="0"/>
              <a:t>20/03/2023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4F3D45-28A9-4EE8-B00A-2BBEBB050596}" type="slidenum">
              <a:rPr lang="en-GB" smtClean="0"/>
              <a:t>‹#›</a:t>
            </a:fld>
            <a:endParaRPr lang="en-GB" dirty="0"/>
          </a:p>
        </p:txBody>
      </p:sp>
      <p:sp>
        <p:nvSpPr>
          <p:cNvPr id="7" name="Rectangle 6"/>
          <p:cNvSpPr/>
          <p:nvPr/>
        </p:nvSpPr>
        <p:spPr>
          <a:xfrm>
            <a:off x="0" y="6012874"/>
            <a:ext cx="12188825" cy="854362"/>
          </a:xfrm>
          <a:prstGeom prst="rect">
            <a:avLst/>
          </a:prstGeom>
          <a:solidFill>
            <a:srgbClr val="2D1A3E"/>
          </a:solidFill>
          <a:ln w="57150">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3175" y="5738089"/>
            <a:ext cx="12188825" cy="147779"/>
          </a:xfrm>
          <a:prstGeom prst="rect">
            <a:avLst/>
          </a:prstGeom>
          <a:solidFill>
            <a:srgbClr val="2D1A3E"/>
          </a:solidFill>
          <a:ln w="57150">
            <a:noFill/>
          </a:ln>
        </p:spPr>
        <p:style>
          <a:lnRef idx="2">
            <a:schemeClr val="accent1">
              <a:shade val="50000"/>
            </a:schemeClr>
          </a:lnRef>
          <a:fillRef idx="1">
            <a:schemeClr val="accent1"/>
          </a:fillRef>
          <a:effectRef idx="0">
            <a:schemeClr val="accent1"/>
          </a:effectRef>
          <a:fontRef idx="minor">
            <a:schemeClr val="lt1"/>
          </a:fontRef>
        </p:style>
      </p:sp>
      <p:sp>
        <p:nvSpPr>
          <p:cNvPr id="9" name="Shape 19"/>
          <p:cNvSpPr/>
          <p:nvPr/>
        </p:nvSpPr>
        <p:spPr>
          <a:xfrm>
            <a:off x="0" y="6050199"/>
            <a:ext cx="1468582" cy="854362"/>
          </a:xfrm>
          <a:prstGeom prst="rect">
            <a:avLst/>
          </a:prstGeom>
          <a:blipFill>
            <a:blip r:embed="rId3" cstate="hqprint">
              <a:extLst>
                <a:ext uri="{28A0092B-C50C-407E-A947-70E740481C1C}">
                  <a14:useLocalDpi xmlns:a14="http://schemas.microsoft.com/office/drawing/2010/main"/>
                </a:ext>
              </a:extLst>
            </a:blip>
            <a:srcRect/>
            <a:stretch>
              <a:fillRect/>
            </a:stretch>
          </a:blipFill>
          <a:ln w="3175">
            <a:miter lim="400000"/>
          </a:ln>
          <a:effectLst>
            <a:outerShdw dir="5400000" rotWithShape="0">
              <a:srgbClr val="000000">
                <a:alpha val="50000"/>
              </a:srgbClr>
            </a:outerShdw>
          </a:effectLst>
        </p:spPr>
        <p:txBody>
          <a:bodyPr lIns="39356" tIns="39356" rIns="39356" bIns="39356" anchor="ctr"/>
          <a:lstStyle/>
          <a:p>
            <a:pPr>
              <a:defRPr sz="1600">
                <a:solidFill>
                  <a:srgbClr val="FFFFFF"/>
                </a:solidFill>
              </a:defRPr>
            </a:pPr>
            <a:endParaRPr dirty="0"/>
          </a:p>
        </p:txBody>
      </p:sp>
      <p:sp>
        <p:nvSpPr>
          <p:cNvPr id="10" name="Shape 19"/>
          <p:cNvSpPr/>
          <p:nvPr/>
        </p:nvSpPr>
        <p:spPr>
          <a:xfrm>
            <a:off x="1233054" y="6068859"/>
            <a:ext cx="891309" cy="766618"/>
          </a:xfrm>
          <a:prstGeom prst="rect">
            <a:avLst/>
          </a:prstGeom>
          <a:blipFill>
            <a:blip r:embed="rId4" cstate="hqprint">
              <a:extLst>
                <a:ext uri="{28A0092B-C50C-407E-A947-70E740481C1C}">
                  <a14:useLocalDpi xmlns:a14="http://schemas.microsoft.com/office/drawing/2010/main"/>
                </a:ext>
              </a:extLst>
            </a:blip>
            <a:srcRect/>
            <a:stretch>
              <a:fillRect/>
            </a:stretch>
          </a:blipFill>
          <a:ln w="3175">
            <a:miter lim="400000"/>
          </a:ln>
          <a:effectLst>
            <a:outerShdw dir="5400000" rotWithShape="0">
              <a:srgbClr val="000000">
                <a:alpha val="50000"/>
              </a:srgbClr>
            </a:outerShdw>
          </a:effectLst>
        </p:spPr>
        <p:txBody>
          <a:bodyPr lIns="39356" tIns="39356" rIns="39356" bIns="39356" anchor="ctr"/>
          <a:lstStyle/>
          <a:p>
            <a:pPr>
              <a:defRPr sz="1600">
                <a:solidFill>
                  <a:srgbClr val="FFFFFF"/>
                </a:solidFill>
              </a:defRPr>
            </a:pPr>
            <a:endParaRPr dirty="0"/>
          </a:p>
        </p:txBody>
      </p:sp>
      <p:sp>
        <p:nvSpPr>
          <p:cNvPr id="11" name="Slide Number Placeholder 5"/>
          <p:cNvSpPr txBox="1">
            <a:spLocks/>
          </p:cNvSpPr>
          <p:nvPr/>
        </p:nvSpPr>
        <p:spPr>
          <a:xfrm>
            <a:off x="10210202" y="6429230"/>
            <a:ext cx="1804761" cy="36512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400" dirty="0">
                <a:solidFill>
                  <a:schemeClr val="bg1"/>
                </a:solidFill>
              </a:rPr>
              <a:t>www.solentlep.org.uk</a:t>
            </a:r>
            <a:endParaRPr lang="en-GB" dirty="0">
              <a:solidFill>
                <a:schemeClr val="bg1"/>
              </a:solidFill>
            </a:endParaRPr>
          </a:p>
        </p:txBody>
      </p:sp>
    </p:spTree>
    <p:extLst>
      <p:ext uri="{BB962C8B-B14F-4D97-AF65-F5344CB8AC3E}">
        <p14:creationId xmlns:p14="http://schemas.microsoft.com/office/powerpoint/2010/main" val="811239650"/>
      </p:ext>
    </p:extLst>
  </p:cSld>
  <p:clrMap bg1="lt1" tx1="dk1" bg2="lt2" tx2="dk2" accent1="accent1" accent2="accent2" accent3="accent3" accent4="accent4" accent5="accent5" accent6="accent6" hlink="hlink" folHlink="folHlink"/>
  <p:sldLayoutIdLst>
    <p:sldLayoutId id="2147483664" r:id="rId1"/>
  </p:sldLayoutIdLst>
  <p:transition spd="slow">
    <p:push/>
  </p:transition>
  <p:txStyles>
    <p:titleStyle>
      <a:lvl1pPr algn="l" defTabSz="914400" rtl="0" eaLnBrk="1" latinLnBrk="0" hangingPunct="1">
        <a:lnSpc>
          <a:spcPct val="90000"/>
        </a:lnSpc>
        <a:spcBef>
          <a:spcPct val="0"/>
        </a:spcBef>
        <a:buNone/>
        <a:defRPr sz="4400" kern="1200">
          <a:solidFill>
            <a:srgbClr val="2D1A3E"/>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2D1A3E"/>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2D1A3E"/>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2D1A3E"/>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2D1A3E"/>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2D1A3E"/>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hyperlink" Target="https://solentlep.org.uk/ethnically-diverse-peer-networking/" TargetMode="Externa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C690ACB-5BF9-DAFF-8756-9B0A1A463B24}"/>
              </a:ext>
            </a:extLst>
          </p:cNvPr>
          <p:cNvPicPr>
            <a:picLocks noChangeAspect="1"/>
          </p:cNvPicPr>
          <p:nvPr/>
        </p:nvPicPr>
        <p:blipFill>
          <a:blip r:embed="rId2"/>
          <a:stretch>
            <a:fillRect/>
          </a:stretch>
        </p:blipFill>
        <p:spPr>
          <a:xfrm>
            <a:off x="8364748" y="82828"/>
            <a:ext cx="3615776" cy="1039535"/>
          </a:xfrm>
          <a:prstGeom prst="rect">
            <a:avLst/>
          </a:prstGeom>
        </p:spPr>
      </p:pic>
      <p:sp>
        <p:nvSpPr>
          <p:cNvPr id="5" name="Title 1">
            <a:extLst>
              <a:ext uri="{FF2B5EF4-FFF2-40B4-BE49-F238E27FC236}">
                <a16:creationId xmlns:a16="http://schemas.microsoft.com/office/drawing/2014/main" id="{5FD5D5F6-3DF3-CA98-C7B2-E4A2A7D21FF0}"/>
              </a:ext>
            </a:extLst>
          </p:cNvPr>
          <p:cNvSpPr>
            <a:spLocks noGrp="1"/>
          </p:cNvSpPr>
          <p:nvPr>
            <p:ph type="ctrTitle"/>
          </p:nvPr>
        </p:nvSpPr>
        <p:spPr>
          <a:xfrm>
            <a:off x="1380162" y="1263721"/>
            <a:ext cx="9144000" cy="4552879"/>
          </a:xfrm>
          <a:noFill/>
        </p:spPr>
        <p:txBody>
          <a:bodyPr>
            <a:noAutofit/>
          </a:bodyPr>
          <a:lstStyle/>
          <a:p>
            <a:pPr algn="l"/>
            <a:br>
              <a:rPr lang="en-US" sz="3600" dirty="0">
                <a:solidFill>
                  <a:schemeClr val="tx1"/>
                </a:solidFill>
                <a:latin typeface="+mn-lt"/>
              </a:rPr>
            </a:br>
            <a:br>
              <a:rPr lang="en-US" sz="3600" dirty="0">
                <a:solidFill>
                  <a:schemeClr val="tx1"/>
                </a:solidFill>
                <a:latin typeface="+mn-lt"/>
              </a:rPr>
            </a:br>
            <a:br>
              <a:rPr lang="en-US" sz="3600" dirty="0">
                <a:solidFill>
                  <a:schemeClr val="tx1"/>
                </a:solidFill>
                <a:latin typeface="+mn-lt"/>
              </a:rPr>
            </a:br>
            <a:br>
              <a:rPr lang="en-US" sz="3600" dirty="0">
                <a:solidFill>
                  <a:schemeClr val="tx1"/>
                </a:solidFill>
                <a:latin typeface="+mn-lt"/>
              </a:rPr>
            </a:br>
            <a:br>
              <a:rPr lang="en-US" sz="3600" dirty="0">
                <a:solidFill>
                  <a:schemeClr val="tx1"/>
                </a:solidFill>
                <a:latin typeface="+mn-lt"/>
              </a:rPr>
            </a:br>
            <a:br>
              <a:rPr lang="en-US" sz="3600" dirty="0">
                <a:solidFill>
                  <a:schemeClr val="tx1"/>
                </a:solidFill>
                <a:latin typeface="+mn-lt"/>
              </a:rPr>
            </a:br>
            <a:r>
              <a:rPr lang="en-US" sz="3600" dirty="0">
                <a:solidFill>
                  <a:schemeClr val="tx1"/>
                </a:solidFill>
                <a:latin typeface="+mn-lt"/>
              </a:rPr>
              <a:t>HCTA</a:t>
            </a:r>
            <a:br>
              <a:rPr lang="en-US" sz="3600" dirty="0">
                <a:solidFill>
                  <a:schemeClr val="tx1"/>
                </a:solidFill>
                <a:latin typeface="+mn-lt"/>
              </a:rPr>
            </a:br>
            <a:r>
              <a:rPr lang="en-US" sz="3600" dirty="0">
                <a:solidFill>
                  <a:schemeClr val="tx1"/>
                </a:solidFill>
                <a:latin typeface="+mn-lt"/>
              </a:rPr>
              <a:t>March 2023</a:t>
            </a:r>
            <a:br>
              <a:rPr lang="en-US" sz="3600" dirty="0">
                <a:solidFill>
                  <a:schemeClr val="tx1"/>
                </a:solidFill>
                <a:latin typeface="+mn-lt"/>
              </a:rPr>
            </a:br>
            <a:br>
              <a:rPr lang="en-US" sz="3600" dirty="0">
                <a:solidFill>
                  <a:schemeClr val="tx1"/>
                </a:solidFill>
                <a:latin typeface="+mn-lt"/>
              </a:rPr>
            </a:br>
            <a:br>
              <a:rPr lang="en-US" sz="3600" dirty="0">
                <a:solidFill>
                  <a:schemeClr val="tx1"/>
                </a:solidFill>
                <a:latin typeface="+mn-lt"/>
              </a:rPr>
            </a:br>
            <a:r>
              <a:rPr lang="en-US" sz="3600" dirty="0">
                <a:solidFill>
                  <a:schemeClr val="tx1"/>
                </a:solidFill>
                <a:latin typeface="+mn-lt"/>
              </a:rPr>
              <a:t> Solent LEP Skills and Careers Hub</a:t>
            </a:r>
            <a:br>
              <a:rPr lang="en-US" sz="3600" dirty="0">
                <a:solidFill>
                  <a:schemeClr val="tx1"/>
                </a:solidFill>
                <a:latin typeface="+mn-lt"/>
              </a:rPr>
            </a:br>
            <a:r>
              <a:rPr lang="en-US" sz="3600" dirty="0">
                <a:solidFill>
                  <a:schemeClr val="tx1"/>
                </a:solidFill>
                <a:latin typeface="+mn-lt"/>
              </a:rPr>
              <a:t> Darren Coventry</a:t>
            </a:r>
            <a:endParaRPr lang="en-GB" sz="3600" dirty="0">
              <a:solidFill>
                <a:schemeClr val="tx1"/>
              </a:solidFill>
              <a:latin typeface="+mn-lt"/>
            </a:endParaRPr>
          </a:p>
        </p:txBody>
      </p:sp>
    </p:spTree>
    <p:extLst>
      <p:ext uri="{BB962C8B-B14F-4D97-AF65-F5344CB8AC3E}">
        <p14:creationId xmlns:p14="http://schemas.microsoft.com/office/powerpoint/2010/main" val="12640080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838200" y="240393"/>
            <a:ext cx="10515600" cy="916668"/>
          </a:xfrm>
        </p:spPr>
        <p:txBody>
          <a:bodyPr anchor="ctr">
            <a:normAutofit/>
          </a:bodyPr>
          <a:lstStyle/>
          <a:p>
            <a:r>
              <a:rPr lang="en-GB" dirty="0"/>
              <a:t>Careers and Skills</a:t>
            </a:r>
          </a:p>
        </p:txBody>
      </p:sp>
      <p:sp>
        <p:nvSpPr>
          <p:cNvPr id="3" name="Content Placeholder 2">
            <a:extLst>
              <a:ext uri="{FF2B5EF4-FFF2-40B4-BE49-F238E27FC236}">
                <a16:creationId xmlns:a16="http://schemas.microsoft.com/office/drawing/2014/main" id="{B0CE41F3-92D1-0002-1166-08A107795AE5}"/>
              </a:ext>
            </a:extLst>
          </p:cNvPr>
          <p:cNvSpPr>
            <a:spLocks noGrp="1"/>
          </p:cNvSpPr>
          <p:nvPr>
            <p:ph sz="half" idx="1"/>
          </p:nvPr>
        </p:nvSpPr>
        <p:spPr>
          <a:xfrm>
            <a:off x="71920" y="1371600"/>
            <a:ext cx="11908602" cy="5131942"/>
          </a:xfrm>
        </p:spPr>
        <p:txBody>
          <a:bodyPr>
            <a:noAutofit/>
          </a:bodyPr>
          <a:lstStyle/>
          <a:p>
            <a:pPr algn="just"/>
            <a:r>
              <a:rPr lang="en-GB" sz="2200" b="1" dirty="0">
                <a:latin typeface="Calibri" panose="020F0502020204030204" pitchFamily="34" charset="0"/>
                <a:cs typeface="Calibri" panose="020F0502020204030204" pitchFamily="34" charset="0"/>
              </a:rPr>
              <a:t>OFSTED </a:t>
            </a:r>
            <a:r>
              <a:rPr lang="en-GB" sz="2200" dirty="0">
                <a:latin typeface="Calibri" panose="020F0502020204030204" pitchFamily="34" charset="0"/>
                <a:cs typeface="Calibri" panose="020F0502020204030204" pitchFamily="34" charset="0"/>
              </a:rPr>
              <a:t>– </a:t>
            </a:r>
            <a:r>
              <a:rPr lang="en-GB" sz="2200" b="1" dirty="0">
                <a:latin typeface="Calibri" panose="020F0502020204030204" pitchFamily="34" charset="0"/>
                <a:cs typeface="Calibri" panose="020F0502020204030204" pitchFamily="34" charset="0"/>
              </a:rPr>
              <a:t>Thematic review of Careers Advice and Guidance in 2023 </a:t>
            </a:r>
            <a:r>
              <a:rPr lang="en-GB" sz="2200" dirty="0">
                <a:latin typeface="Calibri" panose="020F0502020204030204" pitchFamily="34" charset="0"/>
                <a:cs typeface="Calibri" panose="020F0502020204030204" pitchFamily="34" charset="0"/>
              </a:rPr>
              <a:t>for reporting in August 2023. </a:t>
            </a:r>
          </a:p>
          <a:p>
            <a:pPr algn="just"/>
            <a:r>
              <a:rPr lang="en-GB" sz="2200" b="1" dirty="0">
                <a:latin typeface="Calibri" panose="020F0502020204030204" pitchFamily="34" charset="0"/>
                <a:cs typeface="Calibri" panose="020F0502020204030204" pitchFamily="34" charset="0"/>
              </a:rPr>
              <a:t>‘Careers Guidance System in England’ (DfE and DWP - </a:t>
            </a:r>
            <a:endParaRPr lang="en-GB" sz="2200" dirty="0">
              <a:latin typeface="Calibri" panose="020F0502020204030204" pitchFamily="34" charset="0"/>
              <a:cs typeface="Calibri" panose="020F0502020204030204" pitchFamily="34" charset="0"/>
            </a:endParaRPr>
          </a:p>
          <a:p>
            <a:pPr marL="0" indent="0" algn="just">
              <a:buNone/>
            </a:pPr>
            <a:r>
              <a:rPr lang="en-GB" sz="2200" dirty="0">
                <a:latin typeface="Calibri" panose="020F0502020204030204" pitchFamily="34" charset="0"/>
                <a:cs typeface="Calibri" panose="020F0502020204030204" pitchFamily="34" charset="0"/>
              </a:rPr>
              <a:t> - Nine Strategic Principals to address ‘particular issues within the existing infrastructure. </a:t>
            </a:r>
          </a:p>
          <a:p>
            <a:pPr marL="0" indent="0" algn="just">
              <a:buNone/>
            </a:pPr>
            <a:r>
              <a:rPr lang="en-GB" sz="2200" dirty="0">
                <a:latin typeface="Calibri" panose="020F0502020204030204" pitchFamily="34" charset="0"/>
                <a:cs typeface="Calibri" panose="020F0502020204030204" pitchFamily="34" charset="0"/>
              </a:rPr>
              <a:t> - Rationalising of offer to include NEET and EHE – many stakeholders and focus is confusing at times (LA’s, DWP, NCS, DfE, CEC etc etc)</a:t>
            </a:r>
          </a:p>
          <a:p>
            <a:pPr algn="just">
              <a:buFontTx/>
              <a:buChar char="-"/>
            </a:pPr>
            <a:r>
              <a:rPr lang="en-GB" sz="2200" dirty="0">
                <a:latin typeface="Calibri" panose="020F0502020204030204" pitchFamily="34" charset="0"/>
                <a:cs typeface="Calibri" panose="020F0502020204030204" pitchFamily="34" charset="0"/>
              </a:rPr>
              <a:t>Adult Careers Advice for adults in work and planning for long term careers.</a:t>
            </a:r>
          </a:p>
          <a:p>
            <a:pPr algn="just">
              <a:buFontTx/>
              <a:buChar char="-"/>
            </a:pPr>
            <a:r>
              <a:rPr lang="en-GB" sz="2200" dirty="0">
                <a:latin typeface="Calibri" panose="020F0502020204030204" pitchFamily="34" charset="0"/>
                <a:cs typeface="Calibri" panose="020F0502020204030204" pitchFamily="34" charset="0"/>
              </a:rPr>
              <a:t>Primary Careers advice and guidance for curriculum</a:t>
            </a:r>
          </a:p>
          <a:p>
            <a:pPr algn="just"/>
            <a:r>
              <a:rPr lang="en-GB" sz="2200" b="1" dirty="0">
                <a:latin typeface="Calibri" panose="020F0502020204030204" pitchFamily="34" charset="0"/>
                <a:cs typeface="Calibri" panose="020F0502020204030204" pitchFamily="34" charset="0"/>
              </a:rPr>
              <a:t>LSIP</a:t>
            </a:r>
          </a:p>
          <a:p>
            <a:pPr algn="just"/>
            <a:r>
              <a:rPr lang="en-GB" sz="2200" b="1" dirty="0">
                <a:latin typeface="Calibri" panose="020F0502020204030204" pitchFamily="34" charset="0"/>
                <a:cs typeface="Calibri" panose="020F0502020204030204" pitchFamily="34" charset="0"/>
              </a:rPr>
              <a:t>The Skills and Post-16 Education Act 2022*</a:t>
            </a:r>
          </a:p>
          <a:p>
            <a:pPr algn="just"/>
            <a:r>
              <a:rPr lang="en-GB" sz="2200" b="1" dirty="0">
                <a:latin typeface="Calibri" panose="020F0502020204030204" pitchFamily="34" charset="0"/>
                <a:cs typeface="Calibri" panose="020F0502020204030204" pitchFamily="34" charset="0"/>
              </a:rPr>
              <a:t>Skills for Jobs: Life Long Learning*</a:t>
            </a:r>
          </a:p>
          <a:p>
            <a:pPr algn="just"/>
            <a:r>
              <a:rPr lang="en-GB" sz="2200" b="1" dirty="0">
                <a:latin typeface="Calibri" panose="020F0502020204030204" pitchFamily="34" charset="0"/>
                <a:cs typeface="Calibri" panose="020F0502020204030204" pitchFamily="34" charset="0"/>
              </a:rPr>
              <a:t>Schools White Paper* - every school  to be in or in the process of joining a trust by 2030.  </a:t>
            </a:r>
          </a:p>
        </p:txBody>
      </p:sp>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2"/>
          <a:stretch>
            <a:fillRect/>
          </a:stretch>
        </p:blipFill>
        <p:spPr>
          <a:xfrm>
            <a:off x="8507001" y="240393"/>
            <a:ext cx="3473521" cy="998637"/>
          </a:xfrm>
          <a:prstGeom prst="rect">
            <a:avLst/>
          </a:prstGeom>
          <a:noFill/>
        </p:spPr>
      </p:pic>
    </p:spTree>
    <p:extLst>
      <p:ext uri="{BB962C8B-B14F-4D97-AF65-F5344CB8AC3E}">
        <p14:creationId xmlns:p14="http://schemas.microsoft.com/office/powerpoint/2010/main" val="33529483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838200" y="240393"/>
            <a:ext cx="10515600" cy="916668"/>
          </a:xfrm>
        </p:spPr>
        <p:txBody>
          <a:bodyPr anchor="ctr">
            <a:normAutofit/>
          </a:bodyPr>
          <a:lstStyle/>
          <a:p>
            <a:r>
              <a:rPr lang="en-GB" sz="3400" dirty="0"/>
              <a:t>Hard to Reach Groups</a:t>
            </a:r>
          </a:p>
        </p:txBody>
      </p:sp>
      <p:sp>
        <p:nvSpPr>
          <p:cNvPr id="3" name="Content Placeholder 2">
            <a:extLst>
              <a:ext uri="{FF2B5EF4-FFF2-40B4-BE49-F238E27FC236}">
                <a16:creationId xmlns:a16="http://schemas.microsoft.com/office/drawing/2014/main" id="{B0CE41F3-92D1-0002-1166-08A107795AE5}"/>
              </a:ext>
            </a:extLst>
          </p:cNvPr>
          <p:cNvSpPr>
            <a:spLocks noGrp="1"/>
          </p:cNvSpPr>
          <p:nvPr>
            <p:ph sz="half" idx="1"/>
          </p:nvPr>
        </p:nvSpPr>
        <p:spPr>
          <a:xfrm>
            <a:off x="838199" y="1157061"/>
            <a:ext cx="10977081" cy="5131942"/>
          </a:xfrm>
        </p:spPr>
        <p:txBody>
          <a:bodyPr>
            <a:normAutofit/>
          </a:bodyPr>
          <a:lstStyle/>
          <a:p>
            <a:r>
              <a:rPr lang="en-GB" sz="2200" b="1" dirty="0">
                <a:latin typeface="Arial" panose="020B0604020202020204" pitchFamily="34" charset="0"/>
                <a:cs typeface="Arial" panose="020B0604020202020204" pitchFamily="34" charset="0"/>
              </a:rPr>
              <a:t>As an organisation are you set up to support someone, in the workplace, who has autism/ADHD/other cognitive barriers?</a:t>
            </a:r>
          </a:p>
          <a:p>
            <a:endParaRPr lang="en-GB" sz="2200" b="1" dirty="0">
              <a:latin typeface="Arial" panose="020B0604020202020204" pitchFamily="34" charset="0"/>
              <a:cs typeface="Arial" panose="020B0604020202020204" pitchFamily="34" charset="0"/>
            </a:endParaRPr>
          </a:p>
          <a:p>
            <a:r>
              <a:rPr lang="en-GB" sz="2200" b="1" dirty="0">
                <a:latin typeface="Arial" panose="020B0604020202020204" pitchFamily="34" charset="0"/>
                <a:cs typeface="Arial" panose="020B0604020202020204" pitchFamily="34" charset="0"/>
              </a:rPr>
              <a:t>Do you use third party providers for staff CPD around ?</a:t>
            </a:r>
          </a:p>
          <a:p>
            <a:endParaRPr lang="en-GB" sz="2200" b="1" dirty="0">
              <a:latin typeface="Arial" panose="020B0604020202020204" pitchFamily="34" charset="0"/>
              <a:cs typeface="Arial" panose="020B0604020202020204" pitchFamily="34" charset="0"/>
            </a:endParaRPr>
          </a:p>
          <a:p>
            <a:r>
              <a:rPr lang="en-GB" sz="2200" b="1" dirty="0">
                <a:latin typeface="Arial" panose="020B0604020202020204" pitchFamily="34" charset="0"/>
                <a:cs typeface="Arial" panose="020B0604020202020204" pitchFamily="34" charset="0"/>
              </a:rPr>
              <a:t>Do your organisation have any inclusive recruitment practises?</a:t>
            </a:r>
          </a:p>
          <a:p>
            <a:endParaRPr lang="en-GB" sz="2200" b="1" dirty="0"/>
          </a:p>
          <a:p>
            <a:r>
              <a:rPr lang="en-GB" sz="2200" b="1" dirty="0">
                <a:latin typeface="Arial" panose="020B0604020202020204" pitchFamily="34" charset="0"/>
                <a:cs typeface="Arial" panose="020B0604020202020204" pitchFamily="34" charset="0"/>
              </a:rPr>
              <a:t>How do you connect with BAME communities? Or groups where English is not the language spoken at home?</a:t>
            </a:r>
          </a:p>
          <a:p>
            <a:endParaRPr lang="en-GB" sz="1600" b="1" dirty="0">
              <a:latin typeface="Arial" panose="020B0604020202020204" pitchFamily="34" charset="0"/>
              <a:cs typeface="Arial" panose="020B0604020202020204" pitchFamily="34" charset="0"/>
            </a:endParaRPr>
          </a:p>
          <a:p>
            <a:endParaRPr lang="en-GB" sz="1600" b="1" dirty="0"/>
          </a:p>
          <a:p>
            <a:endParaRPr lang="en-GB" sz="1600" b="1" dirty="0">
              <a:latin typeface="Arial" panose="020B0604020202020204" pitchFamily="34" charset="0"/>
              <a:cs typeface="Arial" panose="020B0604020202020204" pitchFamily="34" charset="0"/>
            </a:endParaRPr>
          </a:p>
          <a:p>
            <a:endParaRPr lang="en-GB" sz="22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2"/>
          <a:stretch>
            <a:fillRect/>
          </a:stretch>
        </p:blipFill>
        <p:spPr>
          <a:xfrm>
            <a:off x="8341759" y="111141"/>
            <a:ext cx="3473521" cy="998637"/>
          </a:xfrm>
          <a:prstGeom prst="rect">
            <a:avLst/>
          </a:prstGeom>
          <a:noFill/>
        </p:spPr>
      </p:pic>
      <p:pic>
        <p:nvPicPr>
          <p:cNvPr id="5" name="Picture 4">
            <a:extLst>
              <a:ext uri="{FF2B5EF4-FFF2-40B4-BE49-F238E27FC236}">
                <a16:creationId xmlns:a16="http://schemas.microsoft.com/office/drawing/2014/main" id="{8E006FED-CDB7-9E4F-CB8E-A22DF69E9EA2}"/>
              </a:ext>
            </a:extLst>
          </p:cNvPr>
          <p:cNvPicPr>
            <a:picLocks noChangeAspect="1"/>
          </p:cNvPicPr>
          <p:nvPr/>
        </p:nvPicPr>
        <p:blipFill>
          <a:blip r:embed="rId3"/>
          <a:stretch>
            <a:fillRect/>
          </a:stretch>
        </p:blipFill>
        <p:spPr>
          <a:xfrm>
            <a:off x="6369979" y="4692916"/>
            <a:ext cx="5267966" cy="2165084"/>
          </a:xfrm>
          <a:prstGeom prst="rect">
            <a:avLst/>
          </a:prstGeom>
        </p:spPr>
      </p:pic>
      <p:sp>
        <p:nvSpPr>
          <p:cNvPr id="7" name="TextBox 6">
            <a:extLst>
              <a:ext uri="{FF2B5EF4-FFF2-40B4-BE49-F238E27FC236}">
                <a16:creationId xmlns:a16="http://schemas.microsoft.com/office/drawing/2014/main" id="{396695A1-4711-1CFD-A361-EBB0C0B02471}"/>
              </a:ext>
            </a:extLst>
          </p:cNvPr>
          <p:cNvSpPr txBox="1"/>
          <p:nvPr/>
        </p:nvSpPr>
        <p:spPr>
          <a:xfrm>
            <a:off x="376720" y="5516273"/>
            <a:ext cx="6097712" cy="369332"/>
          </a:xfrm>
          <a:prstGeom prst="rect">
            <a:avLst/>
          </a:prstGeom>
          <a:noFill/>
        </p:spPr>
        <p:txBody>
          <a:bodyPr wrap="square">
            <a:spAutoFit/>
          </a:bodyPr>
          <a:lstStyle/>
          <a:p>
            <a:r>
              <a:rPr lang="en-GB" dirty="0">
                <a:hlinkClick r:id="rId4"/>
              </a:rPr>
              <a:t>Ethnically Diverse Peer networking (solentlep.org.uk)</a:t>
            </a:r>
            <a:endParaRPr lang="en-GB" dirty="0"/>
          </a:p>
        </p:txBody>
      </p:sp>
    </p:spTree>
    <p:extLst>
      <p:ext uri="{BB962C8B-B14F-4D97-AF65-F5344CB8AC3E}">
        <p14:creationId xmlns:p14="http://schemas.microsoft.com/office/powerpoint/2010/main" val="31984706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838200" y="240393"/>
            <a:ext cx="10515600" cy="916668"/>
          </a:xfrm>
        </p:spPr>
        <p:txBody>
          <a:bodyPr anchor="ctr">
            <a:normAutofit/>
          </a:bodyPr>
          <a:lstStyle/>
          <a:p>
            <a:r>
              <a:rPr lang="en-GB" sz="3200" dirty="0"/>
              <a:t>Employability/Soft Skills </a:t>
            </a:r>
          </a:p>
        </p:txBody>
      </p:sp>
      <p:sp>
        <p:nvSpPr>
          <p:cNvPr id="3" name="Content Placeholder 2">
            <a:extLst>
              <a:ext uri="{FF2B5EF4-FFF2-40B4-BE49-F238E27FC236}">
                <a16:creationId xmlns:a16="http://schemas.microsoft.com/office/drawing/2014/main" id="{B0CE41F3-92D1-0002-1166-08A107795AE5}"/>
              </a:ext>
            </a:extLst>
          </p:cNvPr>
          <p:cNvSpPr>
            <a:spLocks noGrp="1"/>
          </p:cNvSpPr>
          <p:nvPr>
            <p:ph sz="half" idx="1"/>
          </p:nvPr>
        </p:nvSpPr>
        <p:spPr>
          <a:xfrm>
            <a:off x="838199" y="1371600"/>
            <a:ext cx="10977081" cy="5131942"/>
          </a:xfrm>
        </p:spPr>
        <p:txBody>
          <a:bodyPr>
            <a:normAutofit/>
          </a:bodyPr>
          <a:lstStyle/>
          <a:p>
            <a:r>
              <a:rPr lang="en-GB" sz="2200" dirty="0"/>
              <a:t>What are the biggest concerns/issues that you have with the standard of applicants that are coming to you for:</a:t>
            </a:r>
          </a:p>
          <a:p>
            <a:pPr marL="514350" indent="-514350">
              <a:buFont typeface="+mj-lt"/>
              <a:buAutoNum type="alphaLcParenR"/>
            </a:pPr>
            <a:r>
              <a:rPr lang="en-GB" sz="2200" dirty="0"/>
              <a:t>Work Experience</a:t>
            </a:r>
          </a:p>
          <a:p>
            <a:pPr marL="514350" indent="-514350">
              <a:buFont typeface="+mj-lt"/>
              <a:buAutoNum type="alphaLcParenR"/>
            </a:pPr>
            <a:r>
              <a:rPr lang="en-GB" sz="2200" dirty="0"/>
              <a:t>Apprenticeship</a:t>
            </a:r>
          </a:p>
          <a:p>
            <a:pPr marL="514350" indent="-514350">
              <a:buFont typeface="+mj-lt"/>
              <a:buAutoNum type="alphaLcParenR"/>
            </a:pPr>
            <a:r>
              <a:rPr lang="en-GB" sz="2200" dirty="0"/>
              <a:t>Entry Level roles</a:t>
            </a:r>
          </a:p>
          <a:p>
            <a:pPr marL="514350" indent="-514350">
              <a:buFont typeface="+mj-lt"/>
              <a:buAutoNum type="alphaLcParenR"/>
            </a:pPr>
            <a:endParaRPr lang="en-GB" sz="2200" dirty="0"/>
          </a:p>
          <a:p>
            <a:r>
              <a:rPr lang="en-GB" sz="2200" dirty="0"/>
              <a:t>How can schools address this and prepare young people better for next steps? </a:t>
            </a:r>
          </a:p>
          <a:p>
            <a:endParaRPr lang="en-GB" sz="2200" dirty="0"/>
          </a:p>
          <a:p>
            <a:r>
              <a:rPr lang="en-GB" sz="2200" dirty="0"/>
              <a:t>How can industry support this? Does your organisation support with any of the following?:</a:t>
            </a:r>
          </a:p>
          <a:p>
            <a:r>
              <a:rPr lang="en-GB" sz="2200" dirty="0"/>
              <a:t> - Mock interview days</a:t>
            </a:r>
          </a:p>
          <a:p>
            <a:r>
              <a:rPr lang="en-GB" sz="2200" dirty="0"/>
              <a:t> - Industry readiness</a:t>
            </a:r>
          </a:p>
          <a:p>
            <a:r>
              <a:rPr lang="en-GB" sz="2200" dirty="0"/>
              <a:t> - Health and Safety and how this dictates workplace practises?</a:t>
            </a:r>
            <a:endParaRPr lang="en-GB" sz="22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2"/>
          <a:stretch>
            <a:fillRect/>
          </a:stretch>
        </p:blipFill>
        <p:spPr>
          <a:xfrm>
            <a:off x="8507001" y="240393"/>
            <a:ext cx="3473521" cy="998637"/>
          </a:xfrm>
          <a:prstGeom prst="rect">
            <a:avLst/>
          </a:prstGeom>
          <a:noFill/>
        </p:spPr>
      </p:pic>
    </p:spTree>
    <p:extLst>
      <p:ext uri="{BB962C8B-B14F-4D97-AF65-F5344CB8AC3E}">
        <p14:creationId xmlns:p14="http://schemas.microsoft.com/office/powerpoint/2010/main" val="2879601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838200" y="240393"/>
            <a:ext cx="10515600" cy="916668"/>
          </a:xfrm>
        </p:spPr>
        <p:txBody>
          <a:bodyPr anchor="ctr">
            <a:normAutofit/>
          </a:bodyPr>
          <a:lstStyle/>
          <a:p>
            <a:r>
              <a:rPr lang="en-GB" sz="3200" dirty="0"/>
              <a:t>Immersive Experiences</a:t>
            </a:r>
          </a:p>
        </p:txBody>
      </p:sp>
      <p:sp>
        <p:nvSpPr>
          <p:cNvPr id="3" name="Content Placeholder 2">
            <a:extLst>
              <a:ext uri="{FF2B5EF4-FFF2-40B4-BE49-F238E27FC236}">
                <a16:creationId xmlns:a16="http://schemas.microsoft.com/office/drawing/2014/main" id="{B0CE41F3-92D1-0002-1166-08A107795AE5}"/>
              </a:ext>
            </a:extLst>
          </p:cNvPr>
          <p:cNvSpPr>
            <a:spLocks noGrp="1"/>
          </p:cNvSpPr>
          <p:nvPr>
            <p:ph sz="half" idx="1"/>
          </p:nvPr>
        </p:nvSpPr>
        <p:spPr>
          <a:xfrm>
            <a:off x="838199" y="1371600"/>
            <a:ext cx="10977081" cy="5131942"/>
          </a:xfrm>
        </p:spPr>
        <p:txBody>
          <a:bodyPr>
            <a:normAutofit lnSpcReduction="10000"/>
          </a:bodyPr>
          <a:lstStyle/>
          <a:p>
            <a:pPr algn="l"/>
            <a:r>
              <a:rPr lang="en-GB" sz="2200" b="1" i="0" dirty="0">
                <a:solidFill>
                  <a:srgbClr val="002424"/>
                </a:solidFill>
                <a:effectLst/>
                <a:latin typeface="Calibri" panose="020F0502020204030204" pitchFamily="34" charset="0"/>
                <a:cs typeface="Calibri" panose="020F0502020204030204" pitchFamily="34" charset="0"/>
              </a:rPr>
              <a:t>Women in STEM – Ocean infinity</a:t>
            </a:r>
          </a:p>
          <a:p>
            <a:pPr algn="l"/>
            <a:endParaRPr lang="en-GB" sz="2200" b="1" dirty="0">
              <a:solidFill>
                <a:srgbClr val="002424"/>
              </a:solidFill>
              <a:latin typeface="Calibri" panose="020F0502020204030204" pitchFamily="34" charset="0"/>
              <a:cs typeface="Calibri" panose="020F0502020204030204" pitchFamily="34" charset="0"/>
            </a:endParaRPr>
          </a:p>
          <a:p>
            <a:pPr algn="l"/>
            <a:r>
              <a:rPr lang="en-GB" sz="2200" b="1" i="0" dirty="0">
                <a:solidFill>
                  <a:srgbClr val="002424"/>
                </a:solidFill>
                <a:effectLst/>
                <a:latin typeface="Calibri" panose="020F0502020204030204" pitchFamily="34" charset="0"/>
                <a:cs typeface="Calibri" panose="020F0502020204030204" pitchFamily="34" charset="0"/>
              </a:rPr>
              <a:t>Maritime as a sector of opportunity (land v sea)</a:t>
            </a:r>
          </a:p>
          <a:p>
            <a:pPr algn="l"/>
            <a:endParaRPr lang="en-GB" sz="2200" b="1" dirty="0">
              <a:solidFill>
                <a:srgbClr val="002424"/>
              </a:solidFill>
              <a:latin typeface="Calibri" panose="020F0502020204030204" pitchFamily="34" charset="0"/>
              <a:cs typeface="Calibri" panose="020F0502020204030204" pitchFamily="34" charset="0"/>
            </a:endParaRPr>
          </a:p>
          <a:p>
            <a:pPr algn="l"/>
            <a:r>
              <a:rPr lang="en-GB" sz="2200" b="1" dirty="0">
                <a:solidFill>
                  <a:srgbClr val="002424"/>
                </a:solidFill>
                <a:latin typeface="Calibri" panose="020F0502020204030204" pitchFamily="34" charset="0"/>
                <a:cs typeface="Calibri" panose="020F0502020204030204" pitchFamily="34" charset="0"/>
              </a:rPr>
              <a:t>Finance – the importance of money</a:t>
            </a:r>
          </a:p>
          <a:p>
            <a:pPr algn="l"/>
            <a:endParaRPr lang="en-GB" sz="2200" b="1" i="0" dirty="0">
              <a:solidFill>
                <a:srgbClr val="002424"/>
              </a:solidFill>
              <a:effectLst/>
              <a:latin typeface="Calibri" panose="020F0502020204030204" pitchFamily="34" charset="0"/>
              <a:cs typeface="Calibri" panose="020F0502020204030204" pitchFamily="34" charset="0"/>
            </a:endParaRPr>
          </a:p>
          <a:p>
            <a:pPr algn="l"/>
            <a:r>
              <a:rPr lang="en-GB" sz="2200" b="1" dirty="0">
                <a:solidFill>
                  <a:srgbClr val="002424"/>
                </a:solidFill>
                <a:latin typeface="Calibri" panose="020F0502020204030204" pitchFamily="34" charset="0"/>
                <a:cs typeface="Calibri" panose="020F0502020204030204" pitchFamily="34" charset="0"/>
              </a:rPr>
              <a:t>Digital – Apprenticeship and Technical education pathways within the digital world</a:t>
            </a:r>
          </a:p>
          <a:p>
            <a:pPr algn="l"/>
            <a:endParaRPr lang="en-GB" sz="2200" b="1" dirty="0">
              <a:solidFill>
                <a:srgbClr val="002424"/>
              </a:solidFill>
              <a:latin typeface="Calibri" panose="020F0502020204030204" pitchFamily="34" charset="0"/>
              <a:cs typeface="Calibri" panose="020F0502020204030204" pitchFamily="34" charset="0"/>
            </a:endParaRPr>
          </a:p>
          <a:p>
            <a:pPr algn="l"/>
            <a:r>
              <a:rPr lang="en-GB" sz="2200" b="1" dirty="0">
                <a:solidFill>
                  <a:srgbClr val="002424"/>
                </a:solidFill>
                <a:latin typeface="Calibri" panose="020F0502020204030204" pitchFamily="34" charset="0"/>
                <a:cs typeface="Calibri" panose="020F0502020204030204" pitchFamily="34" charset="0"/>
              </a:rPr>
              <a:t>NHS – 350+ programme – Solent LEP is the largest sponsor</a:t>
            </a:r>
          </a:p>
          <a:p>
            <a:pPr algn="l"/>
            <a:endParaRPr lang="en-GB" sz="2200" b="1" dirty="0">
              <a:solidFill>
                <a:srgbClr val="002424"/>
              </a:solidFill>
              <a:latin typeface="Calibri" panose="020F0502020204030204" pitchFamily="34" charset="0"/>
              <a:cs typeface="Calibri" panose="020F0502020204030204" pitchFamily="34" charset="0"/>
            </a:endParaRPr>
          </a:p>
          <a:p>
            <a:pPr algn="l"/>
            <a:r>
              <a:rPr lang="en-GB" sz="2200" b="1" dirty="0">
                <a:solidFill>
                  <a:srgbClr val="002424"/>
                </a:solidFill>
                <a:latin typeface="Calibri" panose="020F0502020204030204" pitchFamily="34" charset="0"/>
                <a:cs typeface="Calibri" panose="020F0502020204030204" pitchFamily="34" charset="0"/>
              </a:rPr>
              <a:t>Creative – University of Portsmouth</a:t>
            </a:r>
          </a:p>
          <a:p>
            <a:pPr algn="l"/>
            <a:endParaRPr lang="en-GB" sz="2200" b="1" dirty="0">
              <a:solidFill>
                <a:srgbClr val="002424"/>
              </a:solidFill>
              <a:latin typeface="Calibri" panose="020F0502020204030204" pitchFamily="34" charset="0"/>
              <a:cs typeface="Calibri" panose="020F0502020204030204" pitchFamily="34" charset="0"/>
            </a:endParaRPr>
          </a:p>
          <a:p>
            <a:pPr algn="l"/>
            <a:r>
              <a:rPr lang="en-GB" sz="2200" b="1" dirty="0">
                <a:solidFill>
                  <a:srgbClr val="002424"/>
                </a:solidFill>
                <a:latin typeface="Calibri" panose="020F0502020204030204" pitchFamily="34" charset="0"/>
                <a:cs typeface="Calibri" panose="020F0502020204030204" pitchFamily="34" charset="0"/>
              </a:rPr>
              <a:t>IN PROGRESS – One Horton Heath.</a:t>
            </a:r>
          </a:p>
          <a:p>
            <a:pPr algn="l"/>
            <a:endParaRPr lang="en-GB" sz="2200" b="1" dirty="0">
              <a:solidFill>
                <a:srgbClr val="002424"/>
              </a:solidFill>
              <a:latin typeface="Calibri" panose="020F0502020204030204" pitchFamily="34" charset="0"/>
              <a:cs typeface="Calibri" panose="020F0502020204030204" pitchFamily="34" charset="0"/>
            </a:endParaRPr>
          </a:p>
          <a:p>
            <a:pPr algn="l"/>
            <a:endParaRPr lang="en-GB" sz="2200" b="1" dirty="0">
              <a:solidFill>
                <a:srgbClr val="002424"/>
              </a:solidFill>
              <a:latin typeface="Calibri" panose="020F0502020204030204" pitchFamily="34" charset="0"/>
              <a:cs typeface="Calibri" panose="020F0502020204030204" pitchFamily="34" charset="0"/>
            </a:endParaRPr>
          </a:p>
          <a:p>
            <a:pPr algn="l"/>
            <a:endParaRPr lang="en-GB" sz="2200" b="1" i="0" dirty="0">
              <a:solidFill>
                <a:srgbClr val="002424"/>
              </a:solidFill>
              <a:effectLst/>
              <a:latin typeface="Calibri" panose="020F0502020204030204" pitchFamily="34" charset="0"/>
              <a:cs typeface="Calibri" panose="020F0502020204030204" pitchFamily="34" charset="0"/>
            </a:endParaRPr>
          </a:p>
          <a:p>
            <a:pPr algn="l"/>
            <a:endParaRPr lang="en-GB" sz="2200" b="0" i="0" dirty="0">
              <a:solidFill>
                <a:srgbClr val="002424"/>
              </a:solidFill>
              <a:effectLst/>
              <a:latin typeface="Calibri" panose="020F0502020204030204" pitchFamily="34" charset="0"/>
              <a:cs typeface="Calibri" panose="020F0502020204030204" pitchFamily="34" charset="0"/>
            </a:endParaRPr>
          </a:p>
          <a:p>
            <a:endParaRPr lang="en-GB" sz="22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2"/>
          <a:stretch>
            <a:fillRect/>
          </a:stretch>
        </p:blipFill>
        <p:spPr>
          <a:xfrm>
            <a:off x="8507001" y="240393"/>
            <a:ext cx="3473521" cy="998637"/>
          </a:xfrm>
          <a:prstGeom prst="rect">
            <a:avLst/>
          </a:prstGeom>
          <a:noFill/>
        </p:spPr>
      </p:pic>
    </p:spTree>
    <p:extLst>
      <p:ext uri="{BB962C8B-B14F-4D97-AF65-F5344CB8AC3E}">
        <p14:creationId xmlns:p14="http://schemas.microsoft.com/office/powerpoint/2010/main" val="3690414215"/>
      </p:ext>
    </p:extLst>
  </p:cSld>
  <p:clrMapOvr>
    <a:masterClrMapping/>
  </p:clrMapOvr>
  <p:transition spd="slow">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838200" y="240393"/>
            <a:ext cx="10515600" cy="916668"/>
          </a:xfrm>
        </p:spPr>
        <p:txBody>
          <a:bodyPr anchor="ctr">
            <a:normAutofit/>
          </a:bodyPr>
          <a:lstStyle/>
          <a:p>
            <a:r>
              <a:rPr lang="en-GB" sz="3200" dirty="0"/>
              <a:t>Teacher Encounters</a:t>
            </a:r>
          </a:p>
        </p:txBody>
      </p:sp>
      <p:sp>
        <p:nvSpPr>
          <p:cNvPr id="3" name="Content Placeholder 2">
            <a:extLst>
              <a:ext uri="{FF2B5EF4-FFF2-40B4-BE49-F238E27FC236}">
                <a16:creationId xmlns:a16="http://schemas.microsoft.com/office/drawing/2014/main" id="{B0CE41F3-92D1-0002-1166-08A107795AE5}"/>
              </a:ext>
            </a:extLst>
          </p:cNvPr>
          <p:cNvSpPr>
            <a:spLocks noGrp="1"/>
          </p:cNvSpPr>
          <p:nvPr>
            <p:ph sz="half" idx="1"/>
          </p:nvPr>
        </p:nvSpPr>
        <p:spPr>
          <a:xfrm>
            <a:off x="838199" y="1371600"/>
            <a:ext cx="10977081" cy="5131942"/>
          </a:xfrm>
        </p:spPr>
        <p:txBody>
          <a:bodyPr>
            <a:normAutofit fontScale="92500" lnSpcReduction="10000"/>
          </a:bodyPr>
          <a:lstStyle/>
          <a:p>
            <a:pPr algn="l"/>
            <a:r>
              <a:rPr lang="en-GB" sz="2200" b="1" i="0" dirty="0">
                <a:solidFill>
                  <a:srgbClr val="002424"/>
                </a:solidFill>
                <a:effectLst/>
                <a:latin typeface="Calibri" panose="020F0502020204030204" pitchFamily="34" charset="0"/>
                <a:cs typeface="Calibri" panose="020F0502020204030204" pitchFamily="34" charset="0"/>
              </a:rPr>
              <a:t>Invite teachers into your workplace with teacher encounters</a:t>
            </a:r>
          </a:p>
          <a:p>
            <a:pPr algn="l"/>
            <a:r>
              <a:rPr lang="en-GB" sz="2200" b="1" i="0" dirty="0">
                <a:solidFill>
                  <a:srgbClr val="002424"/>
                </a:solidFill>
                <a:effectLst/>
                <a:latin typeface="Calibri" panose="020F0502020204030204" pitchFamily="34" charset="0"/>
                <a:cs typeface="Calibri" panose="020F0502020204030204" pitchFamily="34" charset="0"/>
              </a:rPr>
              <a:t>Do you want to ensure  young people in education know about your industry and the skills needed to thrive in your business?</a:t>
            </a:r>
            <a:endParaRPr lang="en-GB" sz="2200" b="0" i="0" dirty="0">
              <a:solidFill>
                <a:srgbClr val="002424"/>
              </a:solidFill>
              <a:effectLst/>
              <a:latin typeface="Calibri" panose="020F0502020204030204" pitchFamily="34" charset="0"/>
              <a:cs typeface="Calibri" panose="020F0502020204030204" pitchFamily="34" charset="0"/>
            </a:endParaRPr>
          </a:p>
          <a:p>
            <a:pPr algn="l"/>
            <a:r>
              <a:rPr lang="en-GB" sz="2200" b="1" i="0" dirty="0">
                <a:solidFill>
                  <a:srgbClr val="002424"/>
                </a:solidFill>
                <a:effectLst/>
                <a:latin typeface="Calibri" panose="020F0502020204030204" pitchFamily="34" charset="0"/>
                <a:cs typeface="Calibri" panose="020F0502020204030204" pitchFamily="34" charset="0"/>
              </a:rPr>
              <a:t>Are you keen to help teachers stay up to date with your industry and bring this to life in their lessons?</a:t>
            </a:r>
            <a:endParaRPr lang="en-GB" sz="2200" b="0" i="0" dirty="0">
              <a:solidFill>
                <a:srgbClr val="002424"/>
              </a:solidFill>
              <a:effectLst/>
              <a:latin typeface="Calibri" panose="020F0502020204030204" pitchFamily="34" charset="0"/>
              <a:cs typeface="Calibri" panose="020F0502020204030204" pitchFamily="34" charset="0"/>
            </a:endParaRPr>
          </a:p>
          <a:p>
            <a:pPr algn="l"/>
            <a:r>
              <a:rPr lang="en-GB" sz="2200" b="0" i="0" dirty="0">
                <a:solidFill>
                  <a:srgbClr val="002424"/>
                </a:solidFill>
                <a:effectLst/>
                <a:latin typeface="Calibri" panose="020F0502020204030204" pitchFamily="34" charset="0"/>
                <a:cs typeface="Calibri" panose="020F0502020204030204" pitchFamily="34" charset="0"/>
              </a:rPr>
              <a:t>Inviting teachers into your workplace for a few hours, a few days, or even longer has benefits for your business, for teachers, and importantly, for the young people that will form the workforce of the future.</a:t>
            </a:r>
          </a:p>
          <a:p>
            <a:pPr algn="l"/>
            <a:r>
              <a:rPr lang="en-GB" sz="2200" b="1" i="0" dirty="0">
                <a:solidFill>
                  <a:srgbClr val="002424"/>
                </a:solidFill>
                <a:effectLst/>
                <a:latin typeface="Calibri" panose="020F0502020204030204" pitchFamily="34" charset="0"/>
                <a:cs typeface="Calibri" panose="020F0502020204030204" pitchFamily="34" charset="0"/>
              </a:rPr>
              <a:t>What is a teacher encounter?</a:t>
            </a:r>
          </a:p>
          <a:p>
            <a:pPr algn="l"/>
            <a:r>
              <a:rPr lang="en-GB" sz="2200" b="0" i="0" dirty="0">
                <a:solidFill>
                  <a:srgbClr val="002424"/>
                </a:solidFill>
                <a:effectLst/>
                <a:latin typeface="Calibri" panose="020F0502020204030204" pitchFamily="34" charset="0"/>
                <a:cs typeface="Calibri" panose="020F0502020204030204" pitchFamily="34" charset="0"/>
              </a:rPr>
              <a:t>A teacher encounter provides an opportunity for teachers to engage directly with employers to see and learn about the different career pathways relevant to their subjects, and to observe how their subject is applied practically in business.</a:t>
            </a:r>
          </a:p>
          <a:p>
            <a:pPr algn="l"/>
            <a:r>
              <a:rPr lang="en-GB" sz="2200" b="0" i="0" dirty="0">
                <a:solidFill>
                  <a:srgbClr val="002424"/>
                </a:solidFill>
                <a:effectLst/>
                <a:latin typeface="Calibri" panose="020F0502020204030204" pitchFamily="34" charset="0"/>
                <a:cs typeface="Calibri" panose="020F0502020204030204" pitchFamily="34" charset="0"/>
              </a:rPr>
              <a:t>There are a number of pathways and routes into employment, in particular technical and vocational options like apprenticeships. This knowledge can empower educators to effectively support students to take their best next step.</a:t>
            </a:r>
          </a:p>
          <a:p>
            <a:pPr algn="l"/>
            <a:r>
              <a:rPr lang="en-GB" sz="2200" b="0" i="0" dirty="0">
                <a:solidFill>
                  <a:srgbClr val="002424"/>
                </a:solidFill>
                <a:effectLst/>
                <a:latin typeface="Calibri" panose="020F0502020204030204" pitchFamily="34" charset="0"/>
                <a:cs typeface="Calibri" panose="020F0502020204030204" pitchFamily="34" charset="0"/>
              </a:rPr>
              <a:t>Teacher encounters can take many forms, from two hours to multiple days, face-to-face, virtual or a mix of both. From just one teacher to multiple colleagues.</a:t>
            </a:r>
          </a:p>
          <a:p>
            <a:endParaRPr lang="en-GB" sz="22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2"/>
          <a:stretch>
            <a:fillRect/>
          </a:stretch>
        </p:blipFill>
        <p:spPr>
          <a:xfrm>
            <a:off x="8507001" y="240393"/>
            <a:ext cx="3473521" cy="998637"/>
          </a:xfrm>
          <a:prstGeom prst="rect">
            <a:avLst/>
          </a:prstGeom>
          <a:noFill/>
        </p:spPr>
      </p:pic>
    </p:spTree>
    <p:extLst>
      <p:ext uri="{BB962C8B-B14F-4D97-AF65-F5344CB8AC3E}">
        <p14:creationId xmlns:p14="http://schemas.microsoft.com/office/powerpoint/2010/main" val="3184769872"/>
      </p:ext>
    </p:extLst>
  </p:cSld>
  <p:clrMapOvr>
    <a:masterClrMapping/>
  </p:clrMapOvr>
  <p:transition spd="slow">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4296D7-114D-939B-1D35-3E69A7A6CDDA}"/>
              </a:ext>
            </a:extLst>
          </p:cNvPr>
          <p:cNvSpPr>
            <a:spLocks noGrp="1"/>
          </p:cNvSpPr>
          <p:nvPr>
            <p:ph type="ctrTitle"/>
          </p:nvPr>
        </p:nvSpPr>
        <p:spPr>
          <a:xfrm>
            <a:off x="1524000" y="531813"/>
            <a:ext cx="9144000" cy="2387600"/>
          </a:xfrm>
        </p:spPr>
        <p:txBody>
          <a:bodyPr/>
          <a:lstStyle/>
          <a:p>
            <a:r>
              <a:rPr lang="en-GB" dirty="0"/>
              <a:t>Thank You</a:t>
            </a:r>
          </a:p>
        </p:txBody>
      </p:sp>
      <p:sp>
        <p:nvSpPr>
          <p:cNvPr id="3" name="Subtitle 2">
            <a:extLst>
              <a:ext uri="{FF2B5EF4-FFF2-40B4-BE49-F238E27FC236}">
                <a16:creationId xmlns:a16="http://schemas.microsoft.com/office/drawing/2014/main" id="{6F9E2A54-E739-6742-C30F-D42F03C1691E}"/>
              </a:ext>
            </a:extLst>
          </p:cNvPr>
          <p:cNvSpPr>
            <a:spLocks noGrp="1"/>
          </p:cNvSpPr>
          <p:nvPr>
            <p:ph type="subTitle" idx="1"/>
          </p:nvPr>
        </p:nvSpPr>
        <p:spPr>
          <a:xfrm>
            <a:off x="1524000" y="3840162"/>
            <a:ext cx="9144000" cy="2598737"/>
          </a:xfrm>
        </p:spPr>
        <p:txBody>
          <a:bodyPr>
            <a:normAutofit/>
          </a:bodyPr>
          <a:lstStyle/>
          <a:p>
            <a:r>
              <a:rPr lang="en-GB" sz="4400" dirty="0"/>
              <a:t>Any questions? </a:t>
            </a:r>
          </a:p>
          <a:p>
            <a:endParaRPr lang="en-GB" sz="4400" dirty="0"/>
          </a:p>
          <a:p>
            <a:r>
              <a:rPr lang="en-GB" sz="4400" dirty="0"/>
              <a:t>Or better still, any offers of support?</a:t>
            </a:r>
          </a:p>
        </p:txBody>
      </p:sp>
    </p:spTree>
    <p:extLst>
      <p:ext uri="{BB962C8B-B14F-4D97-AF65-F5344CB8AC3E}">
        <p14:creationId xmlns:p14="http://schemas.microsoft.com/office/powerpoint/2010/main" val="2585575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838200" y="240393"/>
            <a:ext cx="10515600" cy="916668"/>
          </a:xfrm>
        </p:spPr>
        <p:txBody>
          <a:bodyPr anchor="ctr">
            <a:normAutofit/>
          </a:bodyPr>
          <a:lstStyle/>
          <a:p>
            <a:r>
              <a:rPr lang="en-GB" dirty="0"/>
              <a:t>What is a Careers Hub?</a:t>
            </a:r>
          </a:p>
        </p:txBody>
      </p:sp>
      <p:sp>
        <p:nvSpPr>
          <p:cNvPr id="3" name="Content Placeholder 2">
            <a:extLst>
              <a:ext uri="{FF2B5EF4-FFF2-40B4-BE49-F238E27FC236}">
                <a16:creationId xmlns:a16="http://schemas.microsoft.com/office/drawing/2014/main" id="{B0CE41F3-92D1-0002-1166-08A107795AE5}"/>
              </a:ext>
            </a:extLst>
          </p:cNvPr>
          <p:cNvSpPr>
            <a:spLocks noGrp="1"/>
          </p:cNvSpPr>
          <p:nvPr>
            <p:ph sz="half" idx="1"/>
          </p:nvPr>
        </p:nvSpPr>
        <p:spPr>
          <a:xfrm>
            <a:off x="838199" y="1371600"/>
            <a:ext cx="10977081" cy="5131942"/>
          </a:xfrm>
        </p:spPr>
        <p:txBody>
          <a:bodyPr>
            <a:normAutofit/>
          </a:bodyPr>
          <a:lstStyle/>
          <a:p>
            <a:pPr algn="l"/>
            <a:r>
              <a:rPr lang="en-GB" sz="2000" b="0" i="0" dirty="0">
                <a:solidFill>
                  <a:srgbClr val="202124"/>
                </a:solidFill>
                <a:effectLst/>
                <a:latin typeface="+mj-lt"/>
              </a:rPr>
              <a:t>Careers Hubs </a:t>
            </a:r>
            <a:r>
              <a:rPr lang="en-GB" sz="2000" b="1" i="0" dirty="0">
                <a:solidFill>
                  <a:srgbClr val="202124"/>
                </a:solidFill>
                <a:effectLst/>
                <a:latin typeface="+mj-lt"/>
              </a:rPr>
              <a:t>drive progress against the Gatsby Benchmarks by enabling schools and colleges and their Careers Leaders to access training and support, and to collaborate in a focussed way</a:t>
            </a:r>
            <a:r>
              <a:rPr lang="en-GB" sz="2000" b="0" i="0" dirty="0">
                <a:solidFill>
                  <a:srgbClr val="202124"/>
                </a:solidFill>
                <a:effectLst/>
                <a:latin typeface="+mj-lt"/>
              </a:rPr>
              <a:t>, bringing together best practice and local labour market insight.</a:t>
            </a:r>
            <a:r>
              <a:rPr lang="en-GB" sz="2000" dirty="0">
                <a:solidFill>
                  <a:srgbClr val="002424"/>
                </a:solidFill>
                <a:latin typeface="+mj-lt"/>
              </a:rPr>
              <a:t> </a:t>
            </a:r>
          </a:p>
          <a:p>
            <a:pPr algn="l"/>
            <a:endParaRPr lang="en-GB" sz="2000" b="0" i="0" dirty="0">
              <a:solidFill>
                <a:srgbClr val="002424"/>
              </a:solidFill>
              <a:effectLst/>
              <a:latin typeface="+mj-lt"/>
            </a:endParaRPr>
          </a:p>
          <a:p>
            <a:pPr algn="l"/>
            <a:r>
              <a:rPr lang="en-GB" sz="2000" b="0" i="0" dirty="0">
                <a:solidFill>
                  <a:srgbClr val="002424"/>
                </a:solidFill>
                <a:effectLst/>
                <a:latin typeface="+mj-lt"/>
              </a:rPr>
              <a:t>Hubs offer schools and colleges </a:t>
            </a:r>
            <a:r>
              <a:rPr lang="en-GB" sz="2000" b="1" i="0" dirty="0">
                <a:solidFill>
                  <a:srgbClr val="002424"/>
                </a:solidFill>
                <a:effectLst/>
                <a:latin typeface="+mj-lt"/>
              </a:rPr>
              <a:t>dedicated support from the local hub team and facilitate partnerships</a:t>
            </a:r>
            <a:r>
              <a:rPr lang="en-GB" sz="2000" b="0" i="0" dirty="0">
                <a:solidFill>
                  <a:srgbClr val="002424"/>
                </a:solidFill>
                <a:effectLst/>
                <a:latin typeface="+mj-lt"/>
              </a:rPr>
              <a:t> with employers committed to improving careers across an area.</a:t>
            </a:r>
            <a:endParaRPr lang="en-GB" sz="2000" dirty="0">
              <a:solidFill>
                <a:srgbClr val="002424"/>
              </a:solidFill>
              <a:latin typeface="+mj-lt"/>
            </a:endParaRPr>
          </a:p>
          <a:p>
            <a:pPr algn="l"/>
            <a:endParaRPr lang="en-GB" sz="2000" b="0" i="0" dirty="0">
              <a:solidFill>
                <a:srgbClr val="002424"/>
              </a:solidFill>
              <a:effectLst/>
              <a:latin typeface="+mj-lt"/>
            </a:endParaRPr>
          </a:p>
          <a:p>
            <a:pPr algn="l"/>
            <a:r>
              <a:rPr lang="en-GB" sz="2000" b="0" i="0" dirty="0">
                <a:solidFill>
                  <a:srgbClr val="002424"/>
                </a:solidFill>
                <a:effectLst/>
                <a:latin typeface="+mj-lt"/>
              </a:rPr>
              <a:t>The goal is to make it easier for schools and colleges to improve how they </a:t>
            </a:r>
            <a:r>
              <a:rPr lang="en-GB" sz="2000" b="1" i="0" dirty="0">
                <a:solidFill>
                  <a:srgbClr val="002424"/>
                </a:solidFill>
                <a:effectLst/>
                <a:latin typeface="+mj-lt"/>
              </a:rPr>
              <a:t>prepare young people for their next steps</a:t>
            </a:r>
            <a:r>
              <a:rPr lang="en-GB" sz="2000" b="0" i="0" dirty="0">
                <a:solidFill>
                  <a:srgbClr val="002424"/>
                </a:solidFill>
                <a:effectLst/>
                <a:latin typeface="+mj-lt"/>
              </a:rPr>
              <a:t>. </a:t>
            </a:r>
          </a:p>
          <a:p>
            <a:pPr algn="l"/>
            <a:endParaRPr lang="en-GB" sz="2000" dirty="0">
              <a:solidFill>
                <a:srgbClr val="002424"/>
              </a:solidFill>
              <a:latin typeface="+mj-lt"/>
            </a:endParaRPr>
          </a:p>
          <a:p>
            <a:pPr algn="l"/>
            <a:r>
              <a:rPr lang="en-GB" sz="2000" b="0" i="0" dirty="0">
                <a:solidFill>
                  <a:srgbClr val="002424"/>
                </a:solidFill>
                <a:effectLst/>
                <a:latin typeface="+mj-lt"/>
              </a:rPr>
              <a:t>(New Forest, Eastleigh, Southampton, Central Solent, Portsmouth, IOW)</a:t>
            </a:r>
          </a:p>
          <a:p>
            <a:endParaRPr lang="en-GB" sz="2200" dirty="0">
              <a:latin typeface="Calibri" panose="020F0502020204030204" pitchFamily="34" charset="0"/>
              <a:cs typeface="Calibri" panose="020F0502020204030204" pitchFamily="34" charset="0"/>
            </a:endParaRPr>
          </a:p>
          <a:p>
            <a:r>
              <a:rPr lang="en-GB" sz="2200" dirty="0">
                <a:latin typeface="Calibri" panose="020F0502020204030204" pitchFamily="34" charset="0"/>
                <a:cs typeface="Calibri" panose="020F0502020204030204" pitchFamily="34" charset="0"/>
              </a:rPr>
              <a:t>There are 41 Hubs in England.</a:t>
            </a:r>
          </a:p>
        </p:txBody>
      </p:sp>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2"/>
          <a:stretch>
            <a:fillRect/>
          </a:stretch>
        </p:blipFill>
        <p:spPr>
          <a:xfrm>
            <a:off x="8507001" y="240393"/>
            <a:ext cx="3473521" cy="998637"/>
          </a:xfrm>
          <a:prstGeom prst="rect">
            <a:avLst/>
          </a:prstGeom>
          <a:noFill/>
        </p:spPr>
      </p:pic>
    </p:spTree>
    <p:extLst>
      <p:ext uri="{BB962C8B-B14F-4D97-AF65-F5344CB8AC3E}">
        <p14:creationId xmlns:p14="http://schemas.microsoft.com/office/powerpoint/2010/main" val="29233873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D80D4695-1BBE-C840-B060-C3A4C06FA899}"/>
              </a:ext>
            </a:extLst>
          </p:cNvPr>
          <p:cNvSpPr/>
          <p:nvPr/>
        </p:nvSpPr>
        <p:spPr>
          <a:xfrm>
            <a:off x="0" y="-19764"/>
            <a:ext cx="12192000" cy="687776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2400" dirty="0">
              <a:latin typeface="Arial" panose="020B0604020202020204" pitchFamily="34" charset="0"/>
              <a:cs typeface="Arial" panose="020B0604020202020204" pitchFamily="34" charset="0"/>
            </a:endParaRPr>
          </a:p>
        </p:txBody>
      </p:sp>
      <p:pic>
        <p:nvPicPr>
          <p:cNvPr id="5" name="Picture 4" descr="A picture containing clothing&#10;&#10;Description automatically generated">
            <a:extLst>
              <a:ext uri="{FF2B5EF4-FFF2-40B4-BE49-F238E27FC236}">
                <a16:creationId xmlns:a16="http://schemas.microsoft.com/office/drawing/2014/main" id="{F5931EBA-8C61-1441-B7D2-CE691D33DAB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2213" y="5141626"/>
            <a:ext cx="528440" cy="1761469"/>
          </a:xfrm>
          <a:prstGeom prst="rect">
            <a:avLst/>
          </a:prstGeom>
        </p:spPr>
      </p:pic>
      <p:sp>
        <p:nvSpPr>
          <p:cNvPr id="11" name="Title 12">
            <a:extLst>
              <a:ext uri="{FF2B5EF4-FFF2-40B4-BE49-F238E27FC236}">
                <a16:creationId xmlns:a16="http://schemas.microsoft.com/office/drawing/2014/main" id="{0B554186-8365-48C1-B304-DD282D7C7FA4}"/>
              </a:ext>
            </a:extLst>
          </p:cNvPr>
          <p:cNvSpPr txBox="1">
            <a:spLocks/>
          </p:cNvSpPr>
          <p:nvPr/>
        </p:nvSpPr>
        <p:spPr>
          <a:xfrm>
            <a:off x="357746" y="412595"/>
            <a:ext cx="4417454" cy="569826"/>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10000"/>
              </a:lnSpc>
            </a:pPr>
            <a:r>
              <a:rPr lang="en-GB" sz="2400" b="1" dirty="0">
                <a:solidFill>
                  <a:schemeClr val="bg1"/>
                </a:solidFill>
                <a:latin typeface="Arial" panose="020B0604020202020204" pitchFamily="34" charset="0"/>
                <a:cs typeface="Arial" panose="020B0604020202020204" pitchFamily="34" charset="0"/>
              </a:rPr>
              <a:t>Careers Hub </a:t>
            </a:r>
          </a:p>
        </p:txBody>
      </p:sp>
      <p:sp>
        <p:nvSpPr>
          <p:cNvPr id="7" name="Rectangle 6">
            <a:extLst>
              <a:ext uri="{FF2B5EF4-FFF2-40B4-BE49-F238E27FC236}">
                <a16:creationId xmlns:a16="http://schemas.microsoft.com/office/drawing/2014/main" id="{8E85FCA5-9F3A-49D9-8C45-1C247248B3BD}"/>
              </a:ext>
            </a:extLst>
          </p:cNvPr>
          <p:cNvSpPr/>
          <p:nvPr/>
        </p:nvSpPr>
        <p:spPr>
          <a:xfrm>
            <a:off x="5132946" y="650245"/>
            <a:ext cx="3207414" cy="147842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Strategic Hub Lead</a:t>
            </a:r>
          </a:p>
        </p:txBody>
      </p:sp>
      <p:sp>
        <p:nvSpPr>
          <p:cNvPr id="12" name="Rectangle 11">
            <a:extLst>
              <a:ext uri="{FF2B5EF4-FFF2-40B4-BE49-F238E27FC236}">
                <a16:creationId xmlns:a16="http://schemas.microsoft.com/office/drawing/2014/main" id="{5FA44FE7-8CB7-4484-A947-1625CDDAFEEC}"/>
              </a:ext>
            </a:extLst>
          </p:cNvPr>
          <p:cNvSpPr/>
          <p:nvPr/>
        </p:nvSpPr>
        <p:spPr>
          <a:xfrm>
            <a:off x="5190195" y="2947459"/>
            <a:ext cx="3081361" cy="147842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Operational Hub Lead</a:t>
            </a:r>
          </a:p>
        </p:txBody>
      </p:sp>
      <p:sp>
        <p:nvSpPr>
          <p:cNvPr id="18" name="Rectangle 17">
            <a:extLst>
              <a:ext uri="{FF2B5EF4-FFF2-40B4-BE49-F238E27FC236}">
                <a16:creationId xmlns:a16="http://schemas.microsoft.com/office/drawing/2014/main" id="{D98AE24A-8C25-4661-90B7-78CBDA19ACCD}"/>
              </a:ext>
            </a:extLst>
          </p:cNvPr>
          <p:cNvSpPr/>
          <p:nvPr/>
        </p:nvSpPr>
        <p:spPr>
          <a:xfrm>
            <a:off x="1110653" y="4923926"/>
            <a:ext cx="1969207" cy="147842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Isle of Wight</a:t>
            </a:r>
          </a:p>
        </p:txBody>
      </p:sp>
      <p:sp>
        <p:nvSpPr>
          <p:cNvPr id="21" name="Rectangle 20">
            <a:extLst>
              <a:ext uri="{FF2B5EF4-FFF2-40B4-BE49-F238E27FC236}">
                <a16:creationId xmlns:a16="http://schemas.microsoft.com/office/drawing/2014/main" id="{BDE780AA-5D20-46BA-9F92-5EABA4C90778}"/>
              </a:ext>
            </a:extLst>
          </p:cNvPr>
          <p:cNvSpPr/>
          <p:nvPr/>
        </p:nvSpPr>
        <p:spPr>
          <a:xfrm>
            <a:off x="3356773" y="4923926"/>
            <a:ext cx="1969207" cy="147842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 Eastleigh and New Forest</a:t>
            </a:r>
          </a:p>
        </p:txBody>
      </p:sp>
      <p:sp>
        <p:nvSpPr>
          <p:cNvPr id="22" name="Rectangle 21">
            <a:extLst>
              <a:ext uri="{FF2B5EF4-FFF2-40B4-BE49-F238E27FC236}">
                <a16:creationId xmlns:a16="http://schemas.microsoft.com/office/drawing/2014/main" id="{1676F029-D0CF-443C-8B41-4B6BA10CF92B}"/>
              </a:ext>
            </a:extLst>
          </p:cNvPr>
          <p:cNvSpPr/>
          <p:nvPr/>
        </p:nvSpPr>
        <p:spPr>
          <a:xfrm>
            <a:off x="5681229" y="4923926"/>
            <a:ext cx="1969207" cy="147842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Central Solent</a:t>
            </a:r>
          </a:p>
        </p:txBody>
      </p:sp>
      <p:sp>
        <p:nvSpPr>
          <p:cNvPr id="23" name="Rectangle 22">
            <a:extLst>
              <a:ext uri="{FF2B5EF4-FFF2-40B4-BE49-F238E27FC236}">
                <a16:creationId xmlns:a16="http://schemas.microsoft.com/office/drawing/2014/main" id="{EBFF6BEE-E3D0-4F5B-8E99-8FD4E47D3BE3}"/>
              </a:ext>
            </a:extLst>
          </p:cNvPr>
          <p:cNvSpPr/>
          <p:nvPr/>
        </p:nvSpPr>
        <p:spPr>
          <a:xfrm>
            <a:off x="7903135" y="4923925"/>
            <a:ext cx="1969207" cy="147842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Portsmouth</a:t>
            </a:r>
          </a:p>
        </p:txBody>
      </p:sp>
      <p:sp>
        <p:nvSpPr>
          <p:cNvPr id="24" name="Rectangle 23">
            <a:extLst>
              <a:ext uri="{FF2B5EF4-FFF2-40B4-BE49-F238E27FC236}">
                <a16:creationId xmlns:a16="http://schemas.microsoft.com/office/drawing/2014/main" id="{48BECBC9-4CD4-4992-8A7D-35A46B12FF3D}"/>
              </a:ext>
            </a:extLst>
          </p:cNvPr>
          <p:cNvSpPr/>
          <p:nvPr/>
        </p:nvSpPr>
        <p:spPr>
          <a:xfrm>
            <a:off x="10106319" y="4923924"/>
            <a:ext cx="1969207" cy="147842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S’hampton</a:t>
            </a:r>
          </a:p>
        </p:txBody>
      </p:sp>
      <p:cxnSp>
        <p:nvCxnSpPr>
          <p:cNvPr id="27" name="Connector: Elbow 26">
            <a:extLst>
              <a:ext uri="{FF2B5EF4-FFF2-40B4-BE49-F238E27FC236}">
                <a16:creationId xmlns:a16="http://schemas.microsoft.com/office/drawing/2014/main" id="{F47CD4F9-EECC-4046-87F8-F2C109CE3A5E}"/>
              </a:ext>
            </a:extLst>
          </p:cNvPr>
          <p:cNvCxnSpPr>
            <a:cxnSpLocks/>
            <a:stCxn id="12" idx="0"/>
            <a:endCxn id="7" idx="2"/>
          </p:cNvCxnSpPr>
          <p:nvPr/>
        </p:nvCxnSpPr>
        <p:spPr>
          <a:xfrm rot="5400000" flipH="1" flipV="1">
            <a:off x="6324369" y="2535176"/>
            <a:ext cx="818791" cy="5777"/>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38" name="Connector: Elbow 37">
            <a:extLst>
              <a:ext uri="{FF2B5EF4-FFF2-40B4-BE49-F238E27FC236}">
                <a16:creationId xmlns:a16="http://schemas.microsoft.com/office/drawing/2014/main" id="{D2D465C8-5292-471E-82B3-E47D974C7820}"/>
              </a:ext>
            </a:extLst>
          </p:cNvPr>
          <p:cNvCxnSpPr>
            <a:cxnSpLocks/>
            <a:stCxn id="12" idx="2"/>
          </p:cNvCxnSpPr>
          <p:nvPr/>
        </p:nvCxnSpPr>
        <p:spPr>
          <a:xfrm rot="16200000" flipH="1">
            <a:off x="6614621" y="4542136"/>
            <a:ext cx="232511" cy="1"/>
          </a:xfrm>
          <a:prstGeom prst="bentConnector3">
            <a:avLst>
              <a:gd name="adj1" fmla="val 50000"/>
            </a:avLst>
          </a:prstGeom>
        </p:spPr>
        <p:style>
          <a:lnRef idx="1">
            <a:schemeClr val="dk1"/>
          </a:lnRef>
          <a:fillRef idx="0">
            <a:schemeClr val="dk1"/>
          </a:fillRef>
          <a:effectRef idx="0">
            <a:schemeClr val="dk1"/>
          </a:effectRef>
          <a:fontRef idx="minor">
            <a:schemeClr val="tx1"/>
          </a:fontRef>
        </p:style>
      </p:cxnSp>
      <p:cxnSp>
        <p:nvCxnSpPr>
          <p:cNvPr id="45" name="Straight Connector 44">
            <a:extLst>
              <a:ext uri="{FF2B5EF4-FFF2-40B4-BE49-F238E27FC236}">
                <a16:creationId xmlns:a16="http://schemas.microsoft.com/office/drawing/2014/main" id="{53F42949-0691-48DB-BDD9-0088A79B2D56}"/>
              </a:ext>
            </a:extLst>
          </p:cNvPr>
          <p:cNvCxnSpPr>
            <a:cxnSpLocks/>
          </p:cNvCxnSpPr>
          <p:nvPr/>
        </p:nvCxnSpPr>
        <p:spPr>
          <a:xfrm>
            <a:off x="2095256" y="4658391"/>
            <a:ext cx="9010191" cy="23815"/>
          </a:xfrm>
          <a:prstGeom prst="line">
            <a:avLst/>
          </a:prstGeom>
        </p:spPr>
        <p:style>
          <a:lnRef idx="1">
            <a:schemeClr val="dk1"/>
          </a:lnRef>
          <a:fillRef idx="0">
            <a:schemeClr val="dk1"/>
          </a:fillRef>
          <a:effectRef idx="0">
            <a:schemeClr val="dk1"/>
          </a:effectRef>
          <a:fontRef idx="minor">
            <a:schemeClr val="tx1"/>
          </a:fontRef>
        </p:style>
      </p:cxnSp>
      <p:cxnSp>
        <p:nvCxnSpPr>
          <p:cNvPr id="47" name="Connector: Elbow 46">
            <a:extLst>
              <a:ext uri="{FF2B5EF4-FFF2-40B4-BE49-F238E27FC236}">
                <a16:creationId xmlns:a16="http://schemas.microsoft.com/office/drawing/2014/main" id="{D50618A0-5CDA-4651-99BF-CE0712FDD4C5}"/>
              </a:ext>
            </a:extLst>
          </p:cNvPr>
          <p:cNvCxnSpPr>
            <a:cxnSpLocks/>
          </p:cNvCxnSpPr>
          <p:nvPr/>
        </p:nvCxnSpPr>
        <p:spPr>
          <a:xfrm rot="16200000" flipH="1">
            <a:off x="1979583" y="4774433"/>
            <a:ext cx="231349" cy="2"/>
          </a:xfrm>
          <a:prstGeom prst="bentConnector3">
            <a:avLst>
              <a:gd name="adj1" fmla="val 110385"/>
            </a:avLst>
          </a:prstGeom>
        </p:spPr>
        <p:style>
          <a:lnRef idx="1">
            <a:schemeClr val="dk1"/>
          </a:lnRef>
          <a:fillRef idx="0">
            <a:schemeClr val="dk1"/>
          </a:fillRef>
          <a:effectRef idx="0">
            <a:schemeClr val="dk1"/>
          </a:effectRef>
          <a:fontRef idx="minor">
            <a:schemeClr val="tx1"/>
          </a:fontRef>
        </p:style>
      </p:cxnSp>
      <p:cxnSp>
        <p:nvCxnSpPr>
          <p:cNvPr id="50" name="Connector: Elbow 49">
            <a:extLst>
              <a:ext uri="{FF2B5EF4-FFF2-40B4-BE49-F238E27FC236}">
                <a16:creationId xmlns:a16="http://schemas.microsoft.com/office/drawing/2014/main" id="{417A64F6-2CE9-4ADD-9564-2E9390F8E12E}"/>
              </a:ext>
            </a:extLst>
          </p:cNvPr>
          <p:cNvCxnSpPr>
            <a:cxnSpLocks/>
          </p:cNvCxnSpPr>
          <p:nvPr/>
        </p:nvCxnSpPr>
        <p:spPr>
          <a:xfrm rot="16200000" flipH="1">
            <a:off x="6615203" y="4782849"/>
            <a:ext cx="231349" cy="2"/>
          </a:xfrm>
          <a:prstGeom prst="bentConnector3">
            <a:avLst>
              <a:gd name="adj1" fmla="val 110385"/>
            </a:avLst>
          </a:prstGeom>
        </p:spPr>
        <p:style>
          <a:lnRef idx="1">
            <a:schemeClr val="dk1"/>
          </a:lnRef>
          <a:fillRef idx="0">
            <a:schemeClr val="dk1"/>
          </a:fillRef>
          <a:effectRef idx="0">
            <a:schemeClr val="dk1"/>
          </a:effectRef>
          <a:fontRef idx="minor">
            <a:schemeClr val="tx1"/>
          </a:fontRef>
        </p:style>
      </p:cxnSp>
      <p:cxnSp>
        <p:nvCxnSpPr>
          <p:cNvPr id="52" name="Connector: Elbow 51">
            <a:extLst>
              <a:ext uri="{FF2B5EF4-FFF2-40B4-BE49-F238E27FC236}">
                <a16:creationId xmlns:a16="http://schemas.microsoft.com/office/drawing/2014/main" id="{BCC2CC9C-1440-4EAA-8D35-A4229773AB13}"/>
              </a:ext>
            </a:extLst>
          </p:cNvPr>
          <p:cNvCxnSpPr>
            <a:cxnSpLocks/>
          </p:cNvCxnSpPr>
          <p:nvPr/>
        </p:nvCxnSpPr>
        <p:spPr>
          <a:xfrm rot="16200000" flipH="1">
            <a:off x="8767870" y="4782849"/>
            <a:ext cx="231349" cy="2"/>
          </a:xfrm>
          <a:prstGeom prst="bentConnector3">
            <a:avLst>
              <a:gd name="adj1" fmla="val 110385"/>
            </a:avLst>
          </a:prstGeom>
        </p:spPr>
        <p:style>
          <a:lnRef idx="1">
            <a:schemeClr val="dk1"/>
          </a:lnRef>
          <a:fillRef idx="0">
            <a:schemeClr val="dk1"/>
          </a:fillRef>
          <a:effectRef idx="0">
            <a:schemeClr val="dk1"/>
          </a:effectRef>
          <a:fontRef idx="minor">
            <a:schemeClr val="tx1"/>
          </a:fontRef>
        </p:style>
      </p:cxnSp>
      <p:cxnSp>
        <p:nvCxnSpPr>
          <p:cNvPr id="53" name="Connector: Elbow 52">
            <a:extLst>
              <a:ext uri="{FF2B5EF4-FFF2-40B4-BE49-F238E27FC236}">
                <a16:creationId xmlns:a16="http://schemas.microsoft.com/office/drawing/2014/main" id="{F8AF458D-167D-4AD7-83FD-CB775700AAD8}"/>
              </a:ext>
            </a:extLst>
          </p:cNvPr>
          <p:cNvCxnSpPr>
            <a:cxnSpLocks/>
          </p:cNvCxnSpPr>
          <p:nvPr/>
        </p:nvCxnSpPr>
        <p:spPr>
          <a:xfrm rot="16200000" flipH="1">
            <a:off x="10989774" y="4789942"/>
            <a:ext cx="231349" cy="2"/>
          </a:xfrm>
          <a:prstGeom prst="bentConnector3">
            <a:avLst>
              <a:gd name="adj1" fmla="val 110385"/>
            </a:avLst>
          </a:prstGeom>
        </p:spPr>
        <p:style>
          <a:lnRef idx="1">
            <a:schemeClr val="dk1"/>
          </a:lnRef>
          <a:fillRef idx="0">
            <a:schemeClr val="dk1"/>
          </a:fillRef>
          <a:effectRef idx="0">
            <a:schemeClr val="dk1"/>
          </a:effectRef>
          <a:fontRef idx="minor">
            <a:schemeClr val="tx1"/>
          </a:fontRef>
        </p:style>
      </p:cxnSp>
      <p:sp>
        <p:nvSpPr>
          <p:cNvPr id="13" name="Rectangle 12">
            <a:extLst>
              <a:ext uri="{FF2B5EF4-FFF2-40B4-BE49-F238E27FC236}">
                <a16:creationId xmlns:a16="http://schemas.microsoft.com/office/drawing/2014/main" id="{28CC013E-B8E3-EE1E-8EA6-F593A401754D}"/>
              </a:ext>
            </a:extLst>
          </p:cNvPr>
          <p:cNvSpPr/>
          <p:nvPr/>
        </p:nvSpPr>
        <p:spPr>
          <a:xfrm>
            <a:off x="714098" y="1752120"/>
            <a:ext cx="3207414" cy="1478423"/>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dirty="0">
                <a:latin typeface="Arial" panose="020B0604020202020204" pitchFamily="34" charset="0"/>
                <a:cs typeface="Arial" panose="020B0604020202020204" pitchFamily="34" charset="0"/>
              </a:rPr>
              <a:t>APRIL 2023 </a:t>
            </a:r>
          </a:p>
          <a:p>
            <a:pPr algn="ctr"/>
            <a:r>
              <a:rPr lang="en-GB" sz="2400" dirty="0">
                <a:latin typeface="Arial" panose="020B0604020202020204" pitchFamily="34" charset="0"/>
                <a:cs typeface="Arial" panose="020B0604020202020204" pitchFamily="34" charset="0"/>
              </a:rPr>
              <a:t>Employer Engagement </a:t>
            </a:r>
          </a:p>
        </p:txBody>
      </p:sp>
    </p:spTree>
    <p:extLst>
      <p:ext uri="{BB962C8B-B14F-4D97-AF65-F5344CB8AC3E}">
        <p14:creationId xmlns:p14="http://schemas.microsoft.com/office/powerpoint/2010/main" val="40163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1193" y="165443"/>
            <a:ext cx="9816192" cy="721179"/>
          </a:xfrm>
        </p:spPr>
        <p:txBody>
          <a:bodyPr vert="horz" lIns="91440" tIns="45720" rIns="91440" bIns="45720" rtlCol="0" anchor="ctr">
            <a:normAutofit fontScale="90000"/>
          </a:bodyPr>
          <a:lstStyle/>
          <a:p>
            <a:br>
              <a:rPr lang="en-GB" sz="1400" dirty="0"/>
            </a:br>
            <a:r>
              <a:rPr lang="en-GB" sz="2800" dirty="0">
                <a:solidFill>
                  <a:schemeClr val="tx1"/>
                </a:solidFill>
              </a:rPr>
              <a:t>Solent LEP Network</a:t>
            </a:r>
            <a:br>
              <a:rPr lang="en-GB" sz="1400" dirty="0"/>
            </a:br>
            <a:endParaRPr lang="en-GB" sz="1400" dirty="0"/>
          </a:p>
        </p:txBody>
      </p:sp>
      <p:sp>
        <p:nvSpPr>
          <p:cNvPr id="10" name="TextBox 9"/>
          <p:cNvSpPr txBox="1"/>
          <p:nvPr/>
        </p:nvSpPr>
        <p:spPr>
          <a:xfrm>
            <a:off x="3314700" y="2038350"/>
            <a:ext cx="184731" cy="369332"/>
          </a:xfrm>
          <a:prstGeom prst="rect">
            <a:avLst/>
          </a:prstGeom>
          <a:noFill/>
        </p:spPr>
        <p:txBody>
          <a:bodyPr wrap="none" rtlCol="0">
            <a:spAutoFit/>
          </a:bodyPr>
          <a:lstStyle/>
          <a:p>
            <a:endParaRPr lang="en-GB" dirty="0"/>
          </a:p>
        </p:txBody>
      </p:sp>
      <p:graphicFrame>
        <p:nvGraphicFramePr>
          <p:cNvPr id="15" name="TextBox 12">
            <a:extLst>
              <a:ext uri="{FF2B5EF4-FFF2-40B4-BE49-F238E27FC236}">
                <a16:creationId xmlns:a16="http://schemas.microsoft.com/office/drawing/2014/main" id="{D5474BAB-4150-A962-DB11-0BB0CB861042}"/>
              </a:ext>
            </a:extLst>
          </p:cNvPr>
          <p:cNvGraphicFramePr/>
          <p:nvPr>
            <p:extLst>
              <p:ext uri="{D42A27DB-BD31-4B8C-83A1-F6EECF244321}">
                <p14:modId xmlns:p14="http://schemas.microsoft.com/office/powerpoint/2010/main" val="2827318617"/>
              </p:ext>
            </p:extLst>
          </p:nvPr>
        </p:nvGraphicFramePr>
        <p:xfrm>
          <a:off x="676275" y="1121228"/>
          <a:ext cx="10421710" cy="514622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2653810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Placeholder 7">
            <a:extLst>
              <a:ext uri="{FF2B5EF4-FFF2-40B4-BE49-F238E27FC236}">
                <a16:creationId xmlns:a16="http://schemas.microsoft.com/office/drawing/2014/main" id="{E3377871-A332-49F3-8184-BDE648B70863}"/>
              </a:ext>
            </a:extLst>
          </p:cNvPr>
          <p:cNvPicPr>
            <a:picLocks noGrp="1" noChangeAspect="1"/>
          </p:cNvPicPr>
          <p:nvPr>
            <p:ph type="pic" sz="quarter" idx="13"/>
          </p:nvPr>
        </p:nvPicPr>
        <p:blipFill rotWithShape="1">
          <a:blip r:embed="rId3" cstate="print">
            <a:extLst>
              <a:ext uri="{28A0092B-C50C-407E-A947-70E740481C1C}">
                <a14:useLocalDpi xmlns:a14="http://schemas.microsoft.com/office/drawing/2010/main" val="0"/>
              </a:ext>
            </a:extLst>
          </a:blip>
          <a:srcRect l="17588" r="17588"/>
          <a:stretch/>
        </p:blipFill>
        <p:spPr/>
      </p:pic>
      <p:sp>
        <p:nvSpPr>
          <p:cNvPr id="2" name="Title 1">
            <a:extLst>
              <a:ext uri="{FF2B5EF4-FFF2-40B4-BE49-F238E27FC236}">
                <a16:creationId xmlns:a16="http://schemas.microsoft.com/office/drawing/2014/main" id="{DAFB2E41-4360-45DC-BE8F-4F45A8A765BA}"/>
              </a:ext>
            </a:extLst>
          </p:cNvPr>
          <p:cNvSpPr>
            <a:spLocks noGrp="1"/>
          </p:cNvSpPr>
          <p:nvPr>
            <p:ph type="title"/>
          </p:nvPr>
        </p:nvSpPr>
        <p:spPr/>
        <p:txBody>
          <a:bodyPr>
            <a:normAutofit/>
          </a:bodyPr>
          <a:lstStyle/>
          <a:p>
            <a:r>
              <a:rPr lang="en-GB" sz="3600" dirty="0">
                <a:solidFill>
                  <a:schemeClr val="tx1"/>
                </a:solidFill>
              </a:rPr>
              <a:t>Forming a Solent strategy</a:t>
            </a:r>
          </a:p>
        </p:txBody>
      </p:sp>
      <p:sp>
        <p:nvSpPr>
          <p:cNvPr id="7" name="Oval 6">
            <a:extLst>
              <a:ext uri="{FF2B5EF4-FFF2-40B4-BE49-F238E27FC236}">
                <a16:creationId xmlns:a16="http://schemas.microsoft.com/office/drawing/2014/main" id="{8C3EB73B-FAF6-500B-E64D-E458E11B6716}"/>
              </a:ext>
            </a:extLst>
          </p:cNvPr>
          <p:cNvSpPr/>
          <p:nvPr/>
        </p:nvSpPr>
        <p:spPr>
          <a:xfrm>
            <a:off x="2959576" y="1614487"/>
            <a:ext cx="3514725" cy="32385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GB" b="1" u="sng" dirty="0"/>
              <a:t>Steering Group</a:t>
            </a:r>
          </a:p>
          <a:p>
            <a:pPr algn="ctr"/>
            <a:r>
              <a:rPr lang="en-GB" dirty="0"/>
              <a:t>Solent Providers</a:t>
            </a:r>
          </a:p>
          <a:p>
            <a:pPr algn="ctr"/>
            <a:r>
              <a:rPr lang="en-GB" dirty="0"/>
              <a:t>(July 2022)</a:t>
            </a:r>
          </a:p>
          <a:p>
            <a:pPr algn="ctr"/>
            <a:endParaRPr lang="en-GB" dirty="0"/>
          </a:p>
        </p:txBody>
      </p:sp>
      <p:sp>
        <p:nvSpPr>
          <p:cNvPr id="10" name="Oval 9">
            <a:extLst>
              <a:ext uri="{FF2B5EF4-FFF2-40B4-BE49-F238E27FC236}">
                <a16:creationId xmlns:a16="http://schemas.microsoft.com/office/drawing/2014/main" id="{18C3B828-6515-C0D1-6389-48C742940858}"/>
              </a:ext>
            </a:extLst>
          </p:cNvPr>
          <p:cNvSpPr/>
          <p:nvPr/>
        </p:nvSpPr>
        <p:spPr>
          <a:xfrm>
            <a:off x="8666480" y="1528762"/>
            <a:ext cx="3307895" cy="3324225"/>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u="sng" dirty="0"/>
              <a:t>Cornerstones Employers</a:t>
            </a:r>
          </a:p>
          <a:p>
            <a:pPr algn="ctr"/>
            <a:r>
              <a:rPr lang="en-GB" dirty="0"/>
              <a:t>Solent Employers</a:t>
            </a:r>
          </a:p>
          <a:p>
            <a:pPr algn="ctr"/>
            <a:r>
              <a:rPr lang="en-GB" dirty="0"/>
              <a:t>(August 2022)</a:t>
            </a:r>
          </a:p>
        </p:txBody>
      </p:sp>
      <p:sp>
        <p:nvSpPr>
          <p:cNvPr id="12" name="Oval 11">
            <a:extLst>
              <a:ext uri="{FF2B5EF4-FFF2-40B4-BE49-F238E27FC236}">
                <a16:creationId xmlns:a16="http://schemas.microsoft.com/office/drawing/2014/main" id="{809327E9-5E5A-3C15-2BD0-337AF225CD9B}"/>
              </a:ext>
            </a:extLst>
          </p:cNvPr>
          <p:cNvSpPr/>
          <p:nvPr/>
        </p:nvSpPr>
        <p:spPr>
          <a:xfrm>
            <a:off x="5974080" y="1614487"/>
            <a:ext cx="3159760" cy="3238500"/>
          </a:xfrm>
          <a:prstGeom prst="ellipse">
            <a:avLst/>
          </a:prstGeom>
          <a:solidFill>
            <a:schemeClr val="bg1">
              <a:lumMod val="85000"/>
              <a:alpha val="3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u="sng" dirty="0">
                <a:solidFill>
                  <a:schemeClr val="tx1"/>
                </a:solidFill>
              </a:rPr>
              <a:t>Solent Skills Advisory Panel</a:t>
            </a:r>
          </a:p>
          <a:p>
            <a:pPr algn="ctr"/>
            <a:r>
              <a:rPr lang="en-GB" dirty="0">
                <a:solidFill>
                  <a:schemeClr val="tx1"/>
                </a:solidFill>
              </a:rPr>
              <a:t>(May 2022)</a:t>
            </a:r>
          </a:p>
          <a:p>
            <a:pPr algn="ctr"/>
            <a:endParaRPr lang="en-GB" dirty="0">
              <a:solidFill>
                <a:schemeClr val="tx1"/>
              </a:solidFill>
            </a:endParaRPr>
          </a:p>
          <a:p>
            <a:pPr algn="ctr"/>
            <a:r>
              <a:rPr lang="en-GB" b="1" dirty="0">
                <a:solidFill>
                  <a:schemeClr val="tx1"/>
                </a:solidFill>
              </a:rPr>
              <a:t>LSIP from 2024</a:t>
            </a:r>
          </a:p>
        </p:txBody>
      </p:sp>
      <p:sp>
        <p:nvSpPr>
          <p:cNvPr id="13" name="TextBox 12">
            <a:extLst>
              <a:ext uri="{FF2B5EF4-FFF2-40B4-BE49-F238E27FC236}">
                <a16:creationId xmlns:a16="http://schemas.microsoft.com/office/drawing/2014/main" id="{DF0EFDB2-4F83-252F-1F78-C9EFFCEFDBFF}"/>
              </a:ext>
            </a:extLst>
          </p:cNvPr>
          <p:cNvSpPr txBox="1"/>
          <p:nvPr/>
        </p:nvSpPr>
        <p:spPr>
          <a:xfrm>
            <a:off x="3383280" y="4897867"/>
            <a:ext cx="2499360" cy="1569660"/>
          </a:xfrm>
          <a:prstGeom prst="rect">
            <a:avLst/>
          </a:prstGeom>
          <a:solidFill>
            <a:schemeClr val="bg1"/>
          </a:solidFill>
          <a:ln>
            <a:solidFill>
              <a:schemeClr val="tx1"/>
            </a:solidFill>
          </a:ln>
        </p:spPr>
        <p:txBody>
          <a:bodyPr wrap="square" rtlCol="0">
            <a:spAutoFit/>
          </a:bodyPr>
          <a:lstStyle/>
          <a:p>
            <a:pPr marL="285750" indent="-285750">
              <a:buFont typeface="Arial" panose="020B0604020202020204" pitchFamily="34" charset="0"/>
              <a:buChar char="•"/>
            </a:pPr>
            <a:r>
              <a:rPr lang="en-GB" sz="1600" b="1" dirty="0"/>
              <a:t>Gatsby Benchmarks</a:t>
            </a:r>
          </a:p>
          <a:p>
            <a:pPr marL="285750" indent="-285750">
              <a:buFont typeface="Arial" panose="020B0604020202020204" pitchFamily="34" charset="0"/>
              <a:buChar char="•"/>
            </a:pPr>
            <a:r>
              <a:rPr lang="en-GB" sz="1600" dirty="0"/>
              <a:t>Provide governance for the SLEP careers hub</a:t>
            </a:r>
          </a:p>
          <a:p>
            <a:pPr marL="285750" indent="-285750">
              <a:buFont typeface="Arial" panose="020B0604020202020204" pitchFamily="34" charset="0"/>
              <a:buChar char="•"/>
            </a:pPr>
            <a:r>
              <a:rPr lang="en-GB" sz="1600" dirty="0"/>
              <a:t>Promote partnership and cross region collaboration</a:t>
            </a:r>
          </a:p>
        </p:txBody>
      </p:sp>
      <p:sp>
        <p:nvSpPr>
          <p:cNvPr id="14" name="TextBox 13">
            <a:extLst>
              <a:ext uri="{FF2B5EF4-FFF2-40B4-BE49-F238E27FC236}">
                <a16:creationId xmlns:a16="http://schemas.microsoft.com/office/drawing/2014/main" id="{5287DAC7-137A-71F4-7F37-D1A510671A87}"/>
              </a:ext>
            </a:extLst>
          </p:cNvPr>
          <p:cNvSpPr txBox="1"/>
          <p:nvPr/>
        </p:nvSpPr>
        <p:spPr>
          <a:xfrm>
            <a:off x="6290036" y="4938712"/>
            <a:ext cx="2499360" cy="1815882"/>
          </a:xfrm>
          <a:prstGeom prst="rect">
            <a:avLst/>
          </a:prstGeom>
          <a:solidFill>
            <a:schemeClr val="bg1"/>
          </a:solidFill>
          <a:ln>
            <a:solidFill>
              <a:schemeClr val="tx1"/>
            </a:solidFill>
          </a:ln>
        </p:spPr>
        <p:txBody>
          <a:bodyPr wrap="square" rtlCol="0">
            <a:spAutoFit/>
          </a:bodyPr>
          <a:lstStyle/>
          <a:p>
            <a:pPr marL="285750" indent="-285750" algn="l">
              <a:buFont typeface="Arial" panose="020B0604020202020204" pitchFamily="34" charset="0"/>
              <a:buChar char="•"/>
            </a:pPr>
            <a:r>
              <a:rPr lang="en-GB" sz="1600" b="0" i="0" dirty="0">
                <a:solidFill>
                  <a:srgbClr val="0B0C0C"/>
                </a:solidFill>
                <a:effectLst/>
                <a:latin typeface="GDS Transport"/>
              </a:rPr>
              <a:t>increase the quality of local-level skills and labour market</a:t>
            </a:r>
          </a:p>
          <a:p>
            <a:pPr marL="285750" indent="-285750" algn="l">
              <a:buFont typeface="Arial" panose="020B0604020202020204" pitchFamily="34" charset="0"/>
              <a:buChar char="•"/>
            </a:pPr>
            <a:r>
              <a:rPr lang="en-GB" sz="1600" b="0" i="0" dirty="0">
                <a:solidFill>
                  <a:srgbClr val="0B0C0C"/>
                </a:solidFill>
                <a:effectLst/>
                <a:latin typeface="GDS Transport"/>
              </a:rPr>
              <a:t>strengthen links between local employers and skills providers</a:t>
            </a:r>
          </a:p>
        </p:txBody>
      </p:sp>
      <p:sp>
        <p:nvSpPr>
          <p:cNvPr id="15" name="TextBox 14">
            <a:extLst>
              <a:ext uri="{FF2B5EF4-FFF2-40B4-BE49-F238E27FC236}">
                <a16:creationId xmlns:a16="http://schemas.microsoft.com/office/drawing/2014/main" id="{28234128-16B0-654B-87B0-1649101E7349}"/>
              </a:ext>
            </a:extLst>
          </p:cNvPr>
          <p:cNvSpPr txBox="1"/>
          <p:nvPr/>
        </p:nvSpPr>
        <p:spPr>
          <a:xfrm>
            <a:off x="9070747" y="4938712"/>
            <a:ext cx="2499360" cy="1569660"/>
          </a:xfrm>
          <a:prstGeom prst="rect">
            <a:avLst/>
          </a:prstGeom>
          <a:solidFill>
            <a:schemeClr val="bg1"/>
          </a:solidFill>
          <a:ln>
            <a:solidFill>
              <a:schemeClr val="tx1"/>
            </a:solidFill>
          </a:ln>
        </p:spPr>
        <p:txBody>
          <a:bodyPr wrap="square" rtlCol="0">
            <a:spAutoFit/>
          </a:bodyPr>
          <a:lstStyle/>
          <a:p>
            <a:pPr marL="285750" indent="-285750">
              <a:buFont typeface="Arial" panose="020B0604020202020204" pitchFamily="34" charset="0"/>
              <a:buChar char="•"/>
            </a:pPr>
            <a:r>
              <a:rPr lang="en-GB" sz="1600" dirty="0"/>
              <a:t>Support Careers education</a:t>
            </a:r>
          </a:p>
          <a:p>
            <a:pPr marL="285750" indent="-285750">
              <a:buFont typeface="Arial" panose="020B0604020202020204" pitchFamily="34" charset="0"/>
              <a:buChar char="•"/>
            </a:pPr>
            <a:r>
              <a:rPr lang="en-GB" sz="1600" dirty="0"/>
              <a:t>Inspire our young people to enter industry</a:t>
            </a:r>
          </a:p>
          <a:p>
            <a:pPr marL="285750" indent="-285750">
              <a:buFont typeface="Arial" panose="020B0604020202020204" pitchFamily="34" charset="0"/>
              <a:buChar char="•"/>
            </a:pPr>
            <a:r>
              <a:rPr lang="en-GB" sz="1600" dirty="0"/>
              <a:t>Recruit support from industry</a:t>
            </a:r>
          </a:p>
        </p:txBody>
      </p:sp>
      <p:pic>
        <p:nvPicPr>
          <p:cNvPr id="11" name="Picture 10">
            <a:extLst>
              <a:ext uri="{FF2B5EF4-FFF2-40B4-BE49-F238E27FC236}">
                <a16:creationId xmlns:a16="http://schemas.microsoft.com/office/drawing/2014/main" id="{E3ACF639-5502-BB63-B733-279FA6947C92}"/>
              </a:ext>
            </a:extLst>
          </p:cNvPr>
          <p:cNvPicPr>
            <a:picLocks noChangeAspect="1"/>
          </p:cNvPicPr>
          <p:nvPr/>
        </p:nvPicPr>
        <p:blipFill>
          <a:blip r:embed="rId4"/>
          <a:stretch>
            <a:fillRect/>
          </a:stretch>
        </p:blipFill>
        <p:spPr>
          <a:xfrm>
            <a:off x="1475343" y="5738813"/>
            <a:ext cx="1310719" cy="1119187"/>
          </a:xfrm>
          <a:prstGeom prst="rect">
            <a:avLst/>
          </a:prstGeom>
        </p:spPr>
      </p:pic>
    </p:spTree>
    <p:extLst>
      <p:ext uri="{BB962C8B-B14F-4D97-AF65-F5344CB8AC3E}">
        <p14:creationId xmlns:p14="http://schemas.microsoft.com/office/powerpoint/2010/main" val="4014707702"/>
      </p:ext>
    </p:extLst>
  </p:cSld>
  <p:clrMapOvr>
    <a:masterClrMapping/>
  </p:clrMapOvr>
  <p:transition spd="slow">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838200" y="240393"/>
            <a:ext cx="10515600" cy="916668"/>
          </a:xfrm>
        </p:spPr>
        <p:txBody>
          <a:bodyPr anchor="ctr">
            <a:normAutofit/>
          </a:bodyPr>
          <a:lstStyle/>
          <a:p>
            <a:r>
              <a:rPr lang="en-GB" dirty="0"/>
              <a:t>Priorities 2022/23</a:t>
            </a:r>
          </a:p>
        </p:txBody>
      </p:sp>
      <p:sp>
        <p:nvSpPr>
          <p:cNvPr id="3" name="Content Placeholder 2">
            <a:extLst>
              <a:ext uri="{FF2B5EF4-FFF2-40B4-BE49-F238E27FC236}">
                <a16:creationId xmlns:a16="http://schemas.microsoft.com/office/drawing/2014/main" id="{B0CE41F3-92D1-0002-1166-08A107795AE5}"/>
              </a:ext>
            </a:extLst>
          </p:cNvPr>
          <p:cNvSpPr>
            <a:spLocks noGrp="1"/>
          </p:cNvSpPr>
          <p:nvPr>
            <p:ph sz="half" idx="1"/>
          </p:nvPr>
        </p:nvSpPr>
        <p:spPr>
          <a:xfrm>
            <a:off x="838199" y="1371600"/>
            <a:ext cx="10977081" cy="5131942"/>
          </a:xfrm>
        </p:spPr>
        <p:txBody>
          <a:bodyPr>
            <a:normAutofit/>
          </a:bodyPr>
          <a:lstStyle/>
          <a:p>
            <a:pPr lvl="0">
              <a:lnSpc>
                <a:spcPct val="107000"/>
              </a:lnSpc>
              <a:spcAft>
                <a:spcPts val="800"/>
              </a:spcAft>
            </a:pPr>
            <a:r>
              <a:rPr lang="en-GB" sz="2200" b="0" dirty="0">
                <a:latin typeface="+mn-lt"/>
                <a:ea typeface="Lato" panose="020F0502020204030203" pitchFamily="34" charset="0"/>
                <a:cs typeface="Lato" panose="020F0502020204030203" pitchFamily="34" charset="0"/>
              </a:rPr>
              <a:t>Employer enrichment within careers (EA, supporting curriculum, teacher/CL encounters) – PROGRESSION and CURRICULUM</a:t>
            </a:r>
          </a:p>
          <a:p>
            <a:pPr lvl="0">
              <a:lnSpc>
                <a:spcPct val="107000"/>
              </a:lnSpc>
              <a:spcAft>
                <a:spcPts val="800"/>
              </a:spcAft>
            </a:pPr>
            <a:r>
              <a:rPr lang="en-GB" sz="2200" b="0" dirty="0">
                <a:latin typeface="+mn-lt"/>
                <a:ea typeface="Lato" panose="020F0502020204030203" pitchFamily="34" charset="0"/>
                <a:cs typeface="Lato" panose="020F0502020204030203" pitchFamily="34" charset="0"/>
              </a:rPr>
              <a:t>Parents and influencers understanding opportunities for their young people – how can we educate parent(s) to have a meaningful conversation with their young people about </a:t>
            </a:r>
            <a:r>
              <a:rPr lang="en-GB" sz="2200" b="1" dirty="0">
                <a:latin typeface="+mn-lt"/>
                <a:ea typeface="Lato" panose="020F0502020204030203" pitchFamily="34" charset="0"/>
                <a:cs typeface="Lato" panose="020F0502020204030203" pitchFamily="34" charset="0"/>
              </a:rPr>
              <a:t>next steps?</a:t>
            </a:r>
          </a:p>
          <a:p>
            <a:pPr lvl="0">
              <a:lnSpc>
                <a:spcPct val="107000"/>
              </a:lnSpc>
              <a:spcAft>
                <a:spcPts val="800"/>
              </a:spcAft>
            </a:pPr>
            <a:r>
              <a:rPr lang="en-GB" sz="2200" b="1" dirty="0">
                <a:latin typeface="+mn-lt"/>
                <a:ea typeface="Lato" panose="020F0502020204030203" pitchFamily="34" charset="0"/>
                <a:cs typeface="Lato" panose="020F0502020204030203" pitchFamily="34" charset="0"/>
              </a:rPr>
              <a:t>SEND and Neurodiversity support </a:t>
            </a:r>
            <a:r>
              <a:rPr lang="en-GB" sz="2200" b="0" dirty="0">
                <a:latin typeface="+mn-lt"/>
                <a:ea typeface="Lato" panose="020F0502020204030203" pitchFamily="34" charset="0"/>
                <a:cs typeface="Lato" panose="020F0502020204030203" pitchFamily="34" charset="0"/>
              </a:rPr>
              <a:t>– translate the SEND national review and how SEND provision can obtain meaningful support</a:t>
            </a:r>
          </a:p>
          <a:p>
            <a:pPr lvl="0">
              <a:lnSpc>
                <a:spcPct val="107000"/>
              </a:lnSpc>
              <a:spcAft>
                <a:spcPts val="800"/>
              </a:spcAft>
            </a:pPr>
            <a:r>
              <a:rPr lang="en-GB" sz="2200" b="0" dirty="0">
                <a:latin typeface="+mn-lt"/>
                <a:ea typeface="Lato" panose="020F0502020204030203" pitchFamily="34" charset="0"/>
                <a:cs typeface="Lato" panose="020F0502020204030203" pitchFamily="34" charset="0"/>
              </a:rPr>
              <a:t>Work Experience and </a:t>
            </a:r>
            <a:r>
              <a:rPr lang="en-GB" sz="2200" b="1" dirty="0">
                <a:latin typeface="+mn-lt"/>
                <a:ea typeface="Lato" panose="020F0502020204030203" pitchFamily="34" charset="0"/>
                <a:cs typeface="Lato" panose="020F0502020204030203" pitchFamily="34" charset="0"/>
              </a:rPr>
              <a:t>Enterprise Advisors </a:t>
            </a:r>
            <a:r>
              <a:rPr lang="en-GB" sz="2200" b="0" dirty="0">
                <a:latin typeface="+mn-lt"/>
                <a:ea typeface="Lato" panose="020F0502020204030203" pitchFamily="34" charset="0"/>
                <a:cs typeface="Lato" panose="020F0502020204030203" pitchFamily="34" charset="0"/>
              </a:rPr>
              <a:t>– increased collaboration</a:t>
            </a:r>
          </a:p>
          <a:p>
            <a:pPr lvl="0">
              <a:lnSpc>
                <a:spcPct val="107000"/>
              </a:lnSpc>
              <a:spcAft>
                <a:spcPts val="800"/>
              </a:spcAft>
            </a:pPr>
            <a:r>
              <a:rPr lang="en-GB" sz="2200" b="0" dirty="0">
                <a:latin typeface="+mn-lt"/>
                <a:ea typeface="Lato" panose="020F0502020204030203" pitchFamily="34" charset="0"/>
                <a:cs typeface="Lato" panose="020F0502020204030203" pitchFamily="34" charset="0"/>
              </a:rPr>
              <a:t>Em</a:t>
            </a:r>
            <a:r>
              <a:rPr lang="en-GB" sz="2200" dirty="0">
                <a:ea typeface="Lato" panose="020F0502020204030203" pitchFamily="34" charset="0"/>
                <a:cs typeface="Lato" panose="020F0502020204030203" pitchFamily="34" charset="0"/>
              </a:rPr>
              <a:t>ployability skills and next steps – Parents, students and teacher.</a:t>
            </a:r>
            <a:endParaRPr lang="en-GB" sz="2200" b="0" dirty="0">
              <a:latin typeface="+mn-lt"/>
              <a:ea typeface="Lato" panose="020F0502020204030203" pitchFamily="34" charset="0"/>
              <a:cs typeface="Lato" panose="020F0502020204030203" pitchFamily="34" charset="0"/>
            </a:endParaRPr>
          </a:p>
          <a:p>
            <a:endParaRPr lang="en-GB" sz="22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2"/>
          <a:stretch>
            <a:fillRect/>
          </a:stretch>
        </p:blipFill>
        <p:spPr>
          <a:xfrm>
            <a:off x="8507001" y="240393"/>
            <a:ext cx="3473521" cy="998637"/>
          </a:xfrm>
          <a:prstGeom prst="rect">
            <a:avLst/>
          </a:prstGeom>
          <a:noFill/>
        </p:spPr>
      </p:pic>
    </p:spTree>
    <p:extLst>
      <p:ext uri="{BB962C8B-B14F-4D97-AF65-F5344CB8AC3E}">
        <p14:creationId xmlns:p14="http://schemas.microsoft.com/office/powerpoint/2010/main" val="21503843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838200" y="240393"/>
            <a:ext cx="10515600" cy="916668"/>
          </a:xfrm>
        </p:spPr>
        <p:txBody>
          <a:bodyPr anchor="ctr">
            <a:normAutofit/>
          </a:bodyPr>
          <a:lstStyle/>
          <a:p>
            <a:r>
              <a:rPr lang="en-GB" dirty="0"/>
              <a:t>Hub Projects</a:t>
            </a:r>
          </a:p>
        </p:txBody>
      </p:sp>
      <p:sp>
        <p:nvSpPr>
          <p:cNvPr id="3" name="Content Placeholder 2">
            <a:extLst>
              <a:ext uri="{FF2B5EF4-FFF2-40B4-BE49-F238E27FC236}">
                <a16:creationId xmlns:a16="http://schemas.microsoft.com/office/drawing/2014/main" id="{B0CE41F3-92D1-0002-1166-08A107795AE5}"/>
              </a:ext>
            </a:extLst>
          </p:cNvPr>
          <p:cNvSpPr>
            <a:spLocks noGrp="1"/>
          </p:cNvSpPr>
          <p:nvPr>
            <p:ph sz="half" idx="1"/>
          </p:nvPr>
        </p:nvSpPr>
        <p:spPr>
          <a:xfrm>
            <a:off x="838199" y="1371600"/>
            <a:ext cx="10977081" cy="5131942"/>
          </a:xfrm>
        </p:spPr>
        <p:txBody>
          <a:bodyPr wrap="none">
            <a:normAutofit fontScale="55000" lnSpcReduction="20000"/>
          </a:bodyPr>
          <a:lstStyle/>
          <a:p>
            <a:pPr>
              <a:lnSpc>
                <a:spcPct val="115000"/>
              </a:lnSpc>
              <a:spcAft>
                <a:spcPts val="1000"/>
              </a:spcAft>
            </a:pPr>
            <a:r>
              <a:rPr lang="en-GB" sz="4600" dirty="0">
                <a:latin typeface="Calibri" panose="020F0502020204030204" pitchFamily="34" charset="0"/>
                <a:ea typeface="Calibri" panose="020F0502020204030204" pitchFamily="34" charset="0"/>
                <a:cs typeface="Calibri" panose="020F0502020204030204" pitchFamily="34" charset="0"/>
              </a:rPr>
              <a:t>SEND Inclusion </a:t>
            </a:r>
          </a:p>
          <a:p>
            <a:pPr>
              <a:lnSpc>
                <a:spcPct val="115000"/>
              </a:lnSpc>
              <a:spcAft>
                <a:spcPts val="1000"/>
              </a:spcAft>
            </a:pPr>
            <a:r>
              <a:rPr lang="en-GB" sz="4600" dirty="0">
                <a:latin typeface="Calibri" panose="020F0502020204030204" pitchFamily="34" charset="0"/>
                <a:ea typeface="Calibri" panose="020F0502020204030204" pitchFamily="34" charset="0"/>
                <a:cs typeface="Calibri" panose="020F0502020204030204" pitchFamily="34" charset="0"/>
              </a:rPr>
              <a:t>SEND employer mental health training (PCC to pilot)</a:t>
            </a:r>
          </a:p>
          <a:p>
            <a:pPr>
              <a:lnSpc>
                <a:spcPct val="115000"/>
              </a:lnSpc>
              <a:spcAft>
                <a:spcPts val="1000"/>
              </a:spcAft>
            </a:pPr>
            <a:r>
              <a:rPr lang="en-GB" sz="4600" dirty="0">
                <a:effectLst/>
                <a:latin typeface="Calibri" panose="020F0502020204030204" pitchFamily="34" charset="0"/>
                <a:ea typeface="Calibri" panose="020F0502020204030204" pitchFamily="34" charset="0"/>
                <a:cs typeface="Calibri" panose="020F0502020204030204" pitchFamily="34" charset="0"/>
              </a:rPr>
              <a:t>Isle of Wight Project – Digital Work Experience Space </a:t>
            </a:r>
          </a:p>
          <a:p>
            <a:pPr>
              <a:lnSpc>
                <a:spcPct val="115000"/>
              </a:lnSpc>
              <a:spcAft>
                <a:spcPts val="1000"/>
              </a:spcAft>
            </a:pPr>
            <a:r>
              <a:rPr lang="en-GB" sz="4600" dirty="0">
                <a:effectLst/>
                <a:latin typeface="Calibri" panose="020F0502020204030204" pitchFamily="34" charset="0"/>
                <a:ea typeface="Calibri" panose="020F0502020204030204" pitchFamily="34" charset="0"/>
                <a:cs typeface="Calibri" panose="020F0502020204030204" pitchFamily="34" charset="0"/>
              </a:rPr>
              <a:t>Careers Leaders and Enterprise Advisor events</a:t>
            </a:r>
            <a:endParaRPr lang="en-GB" sz="4600" dirty="0">
              <a:latin typeface="Calibri" panose="020F0502020204030204" pitchFamily="34" charset="0"/>
              <a:ea typeface="Calibri" panose="020F0502020204030204" pitchFamily="34" charset="0"/>
              <a:cs typeface="Calibri" panose="020F0502020204030204" pitchFamily="34" charset="0"/>
            </a:endParaRPr>
          </a:p>
          <a:p>
            <a:pPr>
              <a:lnSpc>
                <a:spcPct val="115000"/>
              </a:lnSpc>
              <a:spcAft>
                <a:spcPts val="1000"/>
              </a:spcAft>
            </a:pPr>
            <a:r>
              <a:rPr lang="en-GB" sz="4600" dirty="0">
                <a:effectLst/>
                <a:latin typeface="Calibri" panose="020F0502020204030204" pitchFamily="34" charset="0"/>
                <a:ea typeface="Calibri" panose="020F0502020204030204" pitchFamily="34" charset="0"/>
                <a:cs typeface="Calibri" panose="020F0502020204030204" pitchFamily="34" charset="0"/>
              </a:rPr>
              <a:t>NEET intervention and support (Yr10 and Yr11)</a:t>
            </a:r>
          </a:p>
          <a:p>
            <a:pPr>
              <a:lnSpc>
                <a:spcPct val="115000"/>
              </a:lnSpc>
              <a:spcAft>
                <a:spcPts val="1000"/>
              </a:spcAft>
            </a:pPr>
            <a:r>
              <a:rPr lang="en-GB" sz="4600" dirty="0">
                <a:latin typeface="Calibri" panose="020F0502020204030204" pitchFamily="34" charset="0"/>
                <a:ea typeface="Calibri" panose="020F0502020204030204" pitchFamily="34" charset="0"/>
                <a:cs typeface="Calibri" panose="020F0502020204030204" pitchFamily="34" charset="0"/>
              </a:rPr>
              <a:t>Apprenticeship and Technical Education Pathways for EHE</a:t>
            </a:r>
          </a:p>
          <a:p>
            <a:pPr>
              <a:lnSpc>
                <a:spcPct val="115000"/>
              </a:lnSpc>
              <a:spcAft>
                <a:spcPts val="1000"/>
              </a:spcAft>
            </a:pPr>
            <a:r>
              <a:rPr lang="en-GB" sz="4600" dirty="0">
                <a:effectLst/>
                <a:latin typeface="Calibri" panose="020F0502020204030204" pitchFamily="34" charset="0"/>
                <a:ea typeface="Calibri" panose="020F0502020204030204" pitchFamily="34" charset="0"/>
                <a:cs typeface="Calibri" panose="020F0502020204030204" pitchFamily="34" charset="0"/>
              </a:rPr>
              <a:t>Apprenticeship and Technical Education Pathways – Digital Yr 8 and Yr 9</a:t>
            </a:r>
          </a:p>
          <a:p>
            <a:pPr>
              <a:lnSpc>
                <a:spcPct val="115000"/>
              </a:lnSpc>
              <a:spcAft>
                <a:spcPts val="1000"/>
              </a:spcAft>
            </a:pPr>
            <a:r>
              <a:rPr lang="en-GB" sz="4600" dirty="0">
                <a:effectLst/>
                <a:latin typeface="Calibri" panose="020F0502020204030204" pitchFamily="34" charset="0"/>
                <a:ea typeface="Calibri" panose="020F0502020204030204" pitchFamily="34" charset="0"/>
                <a:cs typeface="Calibri" panose="020F0502020204030204" pitchFamily="34" charset="0"/>
              </a:rPr>
              <a:t>Schools Competitions – Construction and Civil Engineering, Digital Contingency, Coding</a:t>
            </a:r>
          </a:p>
          <a:p>
            <a:endParaRPr lang="en-GB" sz="22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2"/>
          <a:stretch>
            <a:fillRect/>
          </a:stretch>
        </p:blipFill>
        <p:spPr>
          <a:xfrm>
            <a:off x="8507001" y="240393"/>
            <a:ext cx="3473521" cy="998637"/>
          </a:xfrm>
          <a:prstGeom prst="rect">
            <a:avLst/>
          </a:prstGeom>
          <a:noFill/>
        </p:spPr>
      </p:pic>
    </p:spTree>
    <p:extLst>
      <p:ext uri="{BB962C8B-B14F-4D97-AF65-F5344CB8AC3E}">
        <p14:creationId xmlns:p14="http://schemas.microsoft.com/office/powerpoint/2010/main" val="34091895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108735" y="158423"/>
            <a:ext cx="10515600" cy="916668"/>
          </a:xfrm>
        </p:spPr>
        <p:txBody>
          <a:bodyPr anchor="ctr">
            <a:normAutofit/>
          </a:bodyPr>
          <a:lstStyle/>
          <a:p>
            <a:r>
              <a:rPr lang="en-GB" dirty="0"/>
              <a:t>Enterprise Advisors</a:t>
            </a:r>
          </a:p>
        </p:txBody>
      </p:sp>
      <p:pic>
        <p:nvPicPr>
          <p:cNvPr id="6" name="Content Placeholder 5">
            <a:extLst>
              <a:ext uri="{FF2B5EF4-FFF2-40B4-BE49-F238E27FC236}">
                <a16:creationId xmlns:a16="http://schemas.microsoft.com/office/drawing/2014/main" id="{27B4AD6D-3F83-54E1-81E4-5884A7F3A52E}"/>
              </a:ext>
            </a:extLst>
          </p:cNvPr>
          <p:cNvPicPr>
            <a:picLocks noGrp="1" noChangeAspect="1"/>
          </p:cNvPicPr>
          <p:nvPr>
            <p:ph sz="half" idx="1"/>
          </p:nvPr>
        </p:nvPicPr>
        <p:blipFill rotWithShape="1">
          <a:blip r:embed="rId2"/>
          <a:srcRect l="3195"/>
          <a:stretch/>
        </p:blipFill>
        <p:spPr>
          <a:xfrm>
            <a:off x="0" y="991763"/>
            <a:ext cx="8712485" cy="5866237"/>
          </a:xfrm>
        </p:spPr>
      </p:pic>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3"/>
          <a:stretch>
            <a:fillRect/>
          </a:stretch>
        </p:blipFill>
        <p:spPr>
          <a:xfrm>
            <a:off x="5147352" y="158424"/>
            <a:ext cx="3473521" cy="998637"/>
          </a:xfrm>
          <a:prstGeom prst="rect">
            <a:avLst/>
          </a:prstGeom>
          <a:noFill/>
        </p:spPr>
      </p:pic>
      <p:sp>
        <p:nvSpPr>
          <p:cNvPr id="7" name="TextBox 6">
            <a:extLst>
              <a:ext uri="{FF2B5EF4-FFF2-40B4-BE49-F238E27FC236}">
                <a16:creationId xmlns:a16="http://schemas.microsoft.com/office/drawing/2014/main" id="{DAD90298-920C-0F57-304F-C1D228F8930A}"/>
              </a:ext>
            </a:extLst>
          </p:cNvPr>
          <p:cNvSpPr txBox="1"/>
          <p:nvPr/>
        </p:nvSpPr>
        <p:spPr>
          <a:xfrm>
            <a:off x="8712485" y="158422"/>
            <a:ext cx="3370780" cy="7017306"/>
          </a:xfrm>
          <a:prstGeom prst="rect">
            <a:avLst/>
          </a:prstGeom>
          <a:noFill/>
        </p:spPr>
        <p:txBody>
          <a:bodyPr wrap="square" rtlCol="0">
            <a:spAutoFit/>
          </a:bodyPr>
          <a:lstStyle/>
          <a:p>
            <a:r>
              <a:rPr lang="en-GB" dirty="0">
                <a:latin typeface="Calibri" panose="020F0502020204030204" pitchFamily="34" charset="0"/>
                <a:cs typeface="Calibri" panose="020F0502020204030204" pitchFamily="34" charset="0"/>
              </a:rPr>
              <a:t>Currently there are 94 engaged schools and Colleges with the Hub</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65 of them have an Enterprise Advisor</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Of these 50% actually help support curriculum design and delivery in schools</a:t>
            </a:r>
          </a:p>
          <a:p>
            <a:endParaRPr lang="en-GB" dirty="0">
              <a:latin typeface="Calibri" panose="020F0502020204030204" pitchFamily="34" charset="0"/>
              <a:cs typeface="Calibri" panose="020F0502020204030204" pitchFamily="34" charset="0"/>
            </a:endParaRPr>
          </a:p>
          <a:p>
            <a:r>
              <a:rPr lang="en-GB" dirty="0">
                <a:latin typeface="Calibri" panose="020F0502020204030204" pitchFamily="34" charset="0"/>
                <a:cs typeface="Calibri" panose="020F0502020204030204" pitchFamily="34" charset="0"/>
              </a:rPr>
              <a:t>Talk to one about what they get from it?</a:t>
            </a:r>
          </a:p>
          <a:p>
            <a:endParaRPr lang="en-GB" dirty="0">
              <a:latin typeface="Calibri" panose="020F0502020204030204" pitchFamily="34" charset="0"/>
              <a:cs typeface="Calibri" panose="020F0502020204030204" pitchFamily="34" charset="0"/>
            </a:endParaRPr>
          </a:p>
          <a:p>
            <a:r>
              <a:rPr lang="en-GB" b="0" i="1" dirty="0">
                <a:solidFill>
                  <a:srgbClr val="202124"/>
                </a:solidFill>
                <a:effectLst/>
                <a:latin typeface="Calibri" panose="020F0502020204030204" pitchFamily="34" charset="0"/>
                <a:cs typeface="Calibri" panose="020F0502020204030204" pitchFamily="34" charset="0"/>
              </a:rPr>
              <a:t>Enterprise Advisers are </a:t>
            </a:r>
            <a:r>
              <a:rPr lang="en-GB" b="0" i="1" dirty="0">
                <a:solidFill>
                  <a:srgbClr val="040C28"/>
                </a:solidFill>
                <a:effectLst/>
                <a:latin typeface="Calibri" panose="020F0502020204030204" pitchFamily="34" charset="0"/>
                <a:cs typeface="Calibri" panose="020F0502020204030204" pitchFamily="34" charset="0"/>
              </a:rPr>
              <a:t>professionals from any industry, including HR, who volunteer to work directly with a school or college to develop a strong careers programme and help create opportunities for young people</a:t>
            </a:r>
            <a:r>
              <a:rPr lang="en-GB" b="0" i="1" dirty="0">
                <a:solidFill>
                  <a:srgbClr val="202124"/>
                </a:solidFill>
                <a:effectLst/>
                <a:latin typeface="Calibri" panose="020F0502020204030204" pitchFamily="34" charset="0"/>
                <a:cs typeface="Calibri" panose="020F0502020204030204" pitchFamily="34" charset="0"/>
              </a:rPr>
              <a:t>. - CIPD</a:t>
            </a:r>
            <a:endParaRPr lang="en-GB" i="1" dirty="0">
              <a:latin typeface="Calibri" panose="020F0502020204030204" pitchFamily="34" charset="0"/>
              <a:cs typeface="Calibri" panose="020F0502020204030204" pitchFamily="34" charset="0"/>
            </a:endParaRPr>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41905338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696F9-6DBD-D19F-2506-971FE2244EE0}"/>
              </a:ext>
            </a:extLst>
          </p:cNvPr>
          <p:cNvSpPr>
            <a:spLocks noGrp="1"/>
          </p:cNvSpPr>
          <p:nvPr>
            <p:ph type="title"/>
          </p:nvPr>
        </p:nvSpPr>
        <p:spPr>
          <a:xfrm>
            <a:off x="838200" y="240393"/>
            <a:ext cx="10515600" cy="916668"/>
          </a:xfrm>
        </p:spPr>
        <p:txBody>
          <a:bodyPr anchor="ctr">
            <a:normAutofit/>
          </a:bodyPr>
          <a:lstStyle/>
          <a:p>
            <a:r>
              <a:rPr lang="en-GB" dirty="0"/>
              <a:t>Collaboration</a:t>
            </a:r>
          </a:p>
        </p:txBody>
      </p:sp>
      <p:sp>
        <p:nvSpPr>
          <p:cNvPr id="3" name="Content Placeholder 2">
            <a:extLst>
              <a:ext uri="{FF2B5EF4-FFF2-40B4-BE49-F238E27FC236}">
                <a16:creationId xmlns:a16="http://schemas.microsoft.com/office/drawing/2014/main" id="{B0CE41F3-92D1-0002-1166-08A107795AE5}"/>
              </a:ext>
            </a:extLst>
          </p:cNvPr>
          <p:cNvSpPr>
            <a:spLocks noGrp="1"/>
          </p:cNvSpPr>
          <p:nvPr>
            <p:ph sz="half" idx="1"/>
          </p:nvPr>
        </p:nvSpPr>
        <p:spPr>
          <a:xfrm>
            <a:off x="838199" y="1371600"/>
            <a:ext cx="10977081" cy="5131942"/>
          </a:xfrm>
        </p:spPr>
        <p:txBody>
          <a:bodyPr>
            <a:normAutofit/>
          </a:bodyPr>
          <a:lstStyle/>
          <a:p>
            <a:r>
              <a:rPr lang="en-GB" sz="2200" i="1" dirty="0">
                <a:latin typeface="Calibri" panose="020F0502020204030204" pitchFamily="34" charset="0"/>
                <a:cs typeface="Calibri" panose="020F0502020204030204" pitchFamily="34" charset="0"/>
              </a:rPr>
              <a:t>How does a young person learn how to launch a satellite when from a home with generational unemployment</a:t>
            </a:r>
          </a:p>
          <a:p>
            <a:endParaRPr lang="en-GB" sz="2200" i="1" dirty="0">
              <a:latin typeface="Calibri" panose="020F0502020204030204" pitchFamily="34" charset="0"/>
              <a:cs typeface="Calibri" panose="020F0502020204030204" pitchFamily="34" charset="0"/>
            </a:endParaRPr>
          </a:p>
          <a:p>
            <a:r>
              <a:rPr lang="en-GB" sz="2200" i="1" dirty="0">
                <a:latin typeface="Calibri" panose="020F0502020204030204" pitchFamily="34" charset="0"/>
                <a:cs typeface="Calibri" panose="020F0502020204030204" pitchFamily="34" charset="0"/>
              </a:rPr>
              <a:t>Does a year 10 child with low attendance understand ‘second chance’ and in employment re-training…. Is there life beyond low maths and English achievement?</a:t>
            </a:r>
          </a:p>
          <a:p>
            <a:endParaRPr lang="en-GB" sz="2200" i="1" dirty="0">
              <a:latin typeface="Calibri" panose="020F0502020204030204" pitchFamily="34" charset="0"/>
              <a:cs typeface="Calibri" panose="020F0502020204030204" pitchFamily="34" charset="0"/>
            </a:endParaRPr>
          </a:p>
          <a:p>
            <a:r>
              <a:rPr lang="en-GB" sz="2200" i="1" dirty="0">
                <a:latin typeface="Calibri" panose="020F0502020204030204" pitchFamily="34" charset="0"/>
                <a:cs typeface="Calibri" panose="020F0502020204030204" pitchFamily="34" charset="0"/>
              </a:rPr>
              <a:t>How to support a parent/influencer understand apprenticeship opportunities in construction? </a:t>
            </a:r>
          </a:p>
          <a:p>
            <a:endParaRPr lang="en-GB" sz="2200" i="1" dirty="0">
              <a:latin typeface="Calibri" panose="020F0502020204030204" pitchFamily="34" charset="0"/>
              <a:cs typeface="Calibri" panose="020F0502020204030204" pitchFamily="34" charset="0"/>
            </a:endParaRPr>
          </a:p>
          <a:p>
            <a:r>
              <a:rPr lang="en-GB" sz="2200" i="1" dirty="0">
                <a:latin typeface="Calibri" panose="020F0502020204030204" pitchFamily="34" charset="0"/>
                <a:cs typeface="Calibri" panose="020F0502020204030204" pitchFamily="34" charset="0"/>
              </a:rPr>
              <a:t>Only 4% of site managers are female, how do you increase this (£50k+ pa role)?</a:t>
            </a:r>
          </a:p>
          <a:p>
            <a:endParaRPr lang="en-GB" sz="2200" i="1" dirty="0">
              <a:latin typeface="Calibri" panose="020F0502020204030204" pitchFamily="34" charset="0"/>
              <a:cs typeface="Calibri" panose="020F0502020204030204" pitchFamily="34" charset="0"/>
            </a:endParaRPr>
          </a:p>
          <a:p>
            <a:r>
              <a:rPr lang="en-GB" sz="2200" i="1" dirty="0">
                <a:latin typeface="Calibri" panose="020F0502020204030204" pitchFamily="34" charset="0"/>
                <a:cs typeface="Calibri" panose="020F0502020204030204" pitchFamily="34" charset="0"/>
              </a:rPr>
              <a:t>How many members of your senior leadership structure did not go to university? However they have a level 5 or above qualification gained via employer investment?</a:t>
            </a:r>
          </a:p>
          <a:p>
            <a:endParaRPr lang="en-GB" sz="2200" dirty="0">
              <a:latin typeface="Calibri" panose="020F0502020204030204" pitchFamily="34" charset="0"/>
              <a:cs typeface="Calibri" panose="020F0502020204030204" pitchFamily="34" charset="0"/>
            </a:endParaRPr>
          </a:p>
          <a:p>
            <a:endParaRPr lang="en-GB" sz="2200"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0570CFFD-7125-6E12-BB99-9FA4E897CDFB}"/>
              </a:ext>
            </a:extLst>
          </p:cNvPr>
          <p:cNvPicPr>
            <a:picLocks noChangeAspect="1"/>
          </p:cNvPicPr>
          <p:nvPr/>
        </p:nvPicPr>
        <p:blipFill>
          <a:blip r:embed="rId2"/>
          <a:stretch>
            <a:fillRect/>
          </a:stretch>
        </p:blipFill>
        <p:spPr>
          <a:xfrm>
            <a:off x="8507001" y="240393"/>
            <a:ext cx="3473521" cy="998637"/>
          </a:xfrm>
          <a:prstGeom prst="rect">
            <a:avLst/>
          </a:prstGeom>
          <a:noFill/>
        </p:spPr>
      </p:pic>
    </p:spTree>
    <p:extLst>
      <p:ext uri="{BB962C8B-B14F-4D97-AF65-F5344CB8AC3E}">
        <p14:creationId xmlns:p14="http://schemas.microsoft.com/office/powerpoint/2010/main" val="35383188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olent LEP 2018 PowerPoint Theme (Widescree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olent LEP 2018 PowerPoint Theme (Widescreen)" id="{FC96F6E4-9347-48D8-859F-52910C4C456E}" vid="{27EDD6E8-E54E-48AC-B8A3-95611CD3530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21765</TotalTime>
  <Words>1238</Words>
  <Application>Microsoft Office PowerPoint</Application>
  <PresentationFormat>Widescreen</PresentationFormat>
  <Paragraphs>151</Paragraphs>
  <Slides>15</Slides>
  <Notes>3</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15</vt:i4>
      </vt:variant>
    </vt:vector>
  </HeadingPairs>
  <TitlesOfParts>
    <vt:vector size="20" baseType="lpstr">
      <vt:lpstr>Arial</vt:lpstr>
      <vt:lpstr>Calibri</vt:lpstr>
      <vt:lpstr>GDS Transport</vt:lpstr>
      <vt:lpstr>Office Theme</vt:lpstr>
      <vt:lpstr>Solent LEP 2018 PowerPoint Theme (Widescreen)</vt:lpstr>
      <vt:lpstr>      HCTA March 2023    Solent LEP Skills and Careers Hub  Darren Coventry</vt:lpstr>
      <vt:lpstr>What is a Careers Hub?</vt:lpstr>
      <vt:lpstr>PowerPoint Presentation</vt:lpstr>
      <vt:lpstr> Solent LEP Network </vt:lpstr>
      <vt:lpstr>Forming a Solent strategy</vt:lpstr>
      <vt:lpstr>Priorities 2022/23</vt:lpstr>
      <vt:lpstr>Hub Projects</vt:lpstr>
      <vt:lpstr>Enterprise Advisors</vt:lpstr>
      <vt:lpstr>Collaboration</vt:lpstr>
      <vt:lpstr>Careers and Skills</vt:lpstr>
      <vt:lpstr>Hard to Reach Groups</vt:lpstr>
      <vt:lpstr>Employability/Soft Skills </vt:lpstr>
      <vt:lpstr>Immersive Experiences</vt:lpstr>
      <vt:lpstr>Teacher Encounters</vt:lpstr>
      <vt:lpstr>Thank You</vt:lpstr>
    </vt:vector>
  </TitlesOfParts>
  <Company>Portsmouth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Objectives and Strategy</dc:title>
  <dc:creator>Coventry, Darren</dc:creator>
  <cp:lastModifiedBy>Coventry, Darren</cp:lastModifiedBy>
  <cp:revision>12</cp:revision>
  <dcterms:created xsi:type="dcterms:W3CDTF">2022-04-27T17:02:38Z</dcterms:created>
  <dcterms:modified xsi:type="dcterms:W3CDTF">2023-03-20T17:45:13Z</dcterms:modified>
</cp:coreProperties>
</file>