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87" r:id="rId5"/>
    <p:sldId id="681" r:id="rId6"/>
    <p:sldId id="644" r:id="rId7"/>
    <p:sldId id="701" r:id="rId8"/>
    <p:sldId id="698" r:id="rId9"/>
    <p:sldId id="705" r:id="rId10"/>
    <p:sldId id="702" r:id="rId11"/>
    <p:sldId id="704" r:id="rId12"/>
    <p:sldId id="706" r:id="rId13"/>
    <p:sldId id="707" r:id="rId14"/>
    <p:sldId id="686" r:id="rId15"/>
    <p:sldId id="708" r:id="rId16"/>
    <p:sldId id="709" r:id="rId17"/>
    <p:sldId id="710" r:id="rId18"/>
    <p:sldId id="649" r:id="rId19"/>
    <p:sldId id="313" r:id="rId20"/>
    <p:sldId id="658" r:id="rId21"/>
    <p:sldId id="6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5515EF-E8FE-F1E9-A5D2-0D095502BB3B}" name="Zoe Rudge" initials="ZR" userId="S::zoe.rudge@carbonfootprint.com::898a249a-2ebb-4618-a3dd-2694bdbde5d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Redlich" initials="SR" lastIdx="7" clrIdx="0">
    <p:extLst>
      <p:ext uri="{19B8F6BF-5375-455C-9EA6-DF929625EA0E}">
        <p15:presenceInfo xmlns:p15="http://schemas.microsoft.com/office/powerpoint/2012/main" userId="S-1-5-21-366872931-768245648-949767459-2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44"/>
    <a:srgbClr val="FFCC00"/>
    <a:srgbClr val="269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77" autoAdjust="0"/>
  </p:normalViewPr>
  <p:slideViewPr>
    <p:cSldViewPr snapToGrid="0" snapToObjects="1">
      <p:cViewPr varScale="1">
        <p:scale>
          <a:sx n="63" d="100"/>
          <a:sy n="63" d="100"/>
        </p:scale>
        <p:origin x="202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90F46D-25B1-AC74-9125-4383FEF4FD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2C46B-ACDE-7789-81F4-A8973C470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C5ECD-7388-4C5C-9C10-4615004482C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30CFC-ADB4-B451-E881-CF7DEF9B42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536FC-2731-23ED-0F49-702DCE705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F4240-60E7-4ECD-BCD4-362A915BDA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16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28C9-AFB6-F04C-802D-300AFE39584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AFBC4-1BA9-EB4C-923D-417AABF5AD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6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FBC4-1BA9-EB4C-923D-417AABF5AD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FBC4-1BA9-EB4C-923D-417AABF5AD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7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FBC4-1BA9-EB4C-923D-417AABF5AD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2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FBC4-1BA9-EB4C-923D-417AABF5AD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4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FBC4-1BA9-EB4C-923D-417AABF5AD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8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FBC4-1BA9-EB4C-923D-417AABF5AD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6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FBC4-1BA9-EB4C-923D-417AABF5AD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7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FBC4-1BA9-EB4C-923D-417AABF5AD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8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AFBC4-1BA9-EB4C-923D-417AABF5AD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2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0A4E0-D3AD-EA44-4D07-CA87CC52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DA2C80-C03B-4762-AE03-B7252148B72E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87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DA2C80-C03B-4762-AE03-B7252148B72E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24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13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DA2C80-C03B-4762-AE03-B7252148B72E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12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DA2C80-C03B-4762-AE03-B7252148B72E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41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DA2C80-C03B-4762-AE03-B7252148B72E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641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DA2C80-C03B-4762-AE03-B7252148B72E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02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DA2C80-C03B-4762-AE03-B7252148B72E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72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DA2C80-C03B-4762-AE03-B7252148B72E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4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EDA2C80-C03B-4762-AE03-B7252148B72E}" type="slidenum">
              <a:rPr lang="en-US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40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5" y="274638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5" y="1600203"/>
            <a:ext cx="8928992" cy="42770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carbonfootprint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414" y="72008"/>
            <a:ext cx="1271710" cy="119675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6415650"/>
            <a:ext cx="9144000" cy="476672"/>
          </a:xfrm>
          <a:prstGeom prst="rect">
            <a:avLst/>
          </a:prstGeom>
          <a:gradFill>
            <a:gsLst>
              <a:gs pos="0">
                <a:srgbClr val="2E6E35"/>
              </a:gs>
              <a:gs pos="99000">
                <a:srgbClr val="0E600A"/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1100" dirty="0">
                <a:solidFill>
                  <a:prstClr val="white"/>
                </a:solidFill>
                <a:latin typeface="Calibri"/>
              </a:rPr>
              <a:t>Carbon Footprint Ltd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271793" y="6406102"/>
            <a:ext cx="1872208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1200" dirty="0">
                <a:solidFill>
                  <a:prstClr val="white"/>
                </a:solidFill>
                <a:latin typeface="Calibri"/>
              </a:rPr>
              <a:t>www.carbonfootprint.com</a:t>
            </a:r>
            <a:endParaRPr lang="en-GB" sz="1050" b="1" dirty="0">
              <a:solidFill>
                <a:prstClr val="white"/>
              </a:solidFill>
              <a:latin typeface="Calibri"/>
            </a:endParaRPr>
          </a:p>
          <a:p>
            <a:pPr algn="r" defTabSz="914400">
              <a:spcBef>
                <a:spcPct val="20000"/>
              </a:spcBef>
              <a:buFont typeface="Arial" pitchFamily="34" charset="0"/>
              <a:buNone/>
              <a:tabLst>
                <a:tab pos="8610600" algn="l"/>
              </a:tabLst>
              <a:defRPr/>
            </a:pPr>
            <a:r>
              <a:rPr lang="en-GB" sz="1050" dirty="0">
                <a:solidFill>
                  <a:prstClr val="white"/>
                </a:solidFill>
                <a:latin typeface="Calibri"/>
              </a:rPr>
              <a:t>© Carbon Footprint Ltd</a:t>
            </a:r>
            <a:r>
              <a:rPr lang="en-GB" sz="1050" baseline="0" dirty="0">
                <a:solidFill>
                  <a:prstClr val="white"/>
                </a:solidFill>
                <a:latin typeface="Calibri"/>
              </a:rPr>
              <a:t> 2022</a:t>
            </a:r>
            <a:endParaRPr lang="en-GB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63888" y="646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white"/>
                </a:solidFill>
                <a:latin typeface="Calibri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400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ascarbonneutral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sv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41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.org/en/climatechange/paris-agreement" TargetMode="External"/><Relationship Id="rId3" Type="http://schemas.openxmlformats.org/officeDocument/2006/relationships/hyperlink" Target="https://www.ipcc.ch/assessment-report/ar6/" TargetMode="External"/><Relationship Id="rId7" Type="http://schemas.openxmlformats.org/officeDocument/2006/relationships/hyperlink" Target="https://assets.publishing.service.gov.uk/government/uploads/system/uploads/attachment_data/file/1051408/2020-final-greenhouse-gas-emissions-statistical-release.pdf" TargetMode="External"/><Relationship Id="rId12" Type="http://schemas.openxmlformats.org/officeDocument/2006/relationships/hyperlink" Target="https://www.iso.org/standard/66453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.org/netzero" TargetMode="External"/><Relationship Id="rId11" Type="http://schemas.openxmlformats.org/officeDocument/2006/relationships/hyperlink" Target="https://ghgprotocol.org/" TargetMode="External"/><Relationship Id="rId5" Type="http://schemas.openxmlformats.org/officeDocument/2006/relationships/hyperlink" Target="https://sciencebasedtargets.org/" TargetMode="External"/><Relationship Id="rId10" Type="http://schemas.openxmlformats.org/officeDocument/2006/relationships/hyperlink" Target="https://www.gov.uk/government/publications/greenhouse-gas-reporting-conversion-factors-2021" TargetMode="External"/><Relationship Id="rId4" Type="http://schemas.openxmlformats.org/officeDocument/2006/relationships/hyperlink" Target="https://www.un.org/en/climatechange/what-is-climate-change" TargetMode="External"/><Relationship Id="rId9" Type="http://schemas.openxmlformats.org/officeDocument/2006/relationships/hyperlink" Target="https://www.theccc.org.uk/wp-content/uploads/2016/07/5CB-Infographic-FINAL-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imate.nasa.gov/news/2535/satellite-data-confirm-annual-carbon-dioxide-minimum-above-400-pp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2581275"/>
            <a:ext cx="9229724" cy="1754189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8626" y="5272635"/>
            <a:ext cx="4406747" cy="1068580"/>
          </a:xfrm>
        </p:spPr>
        <p:txBody>
          <a:bodyPr>
            <a:no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Dan Hill-Morriss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Head of Sales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Carbon Footprint Ltd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02C05-947A-1D63-EAFD-D32C08DC6233}"/>
              </a:ext>
            </a:extLst>
          </p:cNvPr>
          <p:cNvSpPr txBox="1"/>
          <p:nvPr/>
        </p:nvSpPr>
        <p:spPr>
          <a:xfrm>
            <a:off x="1795539" y="3274784"/>
            <a:ext cx="5638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146C44"/>
                </a:solidFill>
              </a:rPr>
              <a:t>Carbon Management In The Built Environment</a:t>
            </a:r>
            <a:endParaRPr lang="en-GB" sz="3600" b="1" dirty="0">
              <a:solidFill>
                <a:srgbClr val="146C44"/>
              </a:solidFill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AF646B3-9052-798D-3353-7094BFD22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59" y="1644104"/>
            <a:ext cx="5059680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8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33E8-7AC6-BD5F-9D20-713A825F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global targets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C330B9-3761-6C71-293F-3BFEB3137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146" y="1417638"/>
            <a:ext cx="6291617" cy="22496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C2681-DEC6-9A68-9393-FB6B567C30D0}"/>
              </a:ext>
            </a:extLst>
          </p:cNvPr>
          <p:cNvSpPr txBox="1"/>
          <p:nvPr/>
        </p:nvSpPr>
        <p:spPr>
          <a:xfrm>
            <a:off x="675372" y="3961109"/>
            <a:ext cx="2445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 countries overall actions are in line with limiting global warming to 1.5 </a:t>
            </a:r>
            <a:r>
              <a:rPr lang="en-US" b="1" i="0" dirty="0">
                <a:effectLst/>
              </a:rPr>
              <a:t>°C. 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b="1" dirty="0"/>
              <a:t>We must do more and quicker.</a:t>
            </a:r>
            <a:endParaRPr lang="en-GB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98E0C1-25F2-9648-F948-4EFFE1C506DA}"/>
              </a:ext>
            </a:extLst>
          </p:cNvPr>
          <p:cNvGrpSpPr/>
          <p:nvPr/>
        </p:nvGrpSpPr>
        <p:grpSpPr>
          <a:xfrm>
            <a:off x="3570774" y="3736342"/>
            <a:ext cx="4905309" cy="2365240"/>
            <a:chOff x="3402339" y="3794594"/>
            <a:chExt cx="4905309" cy="23652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2898AA-A037-F673-6BE4-E7E08E6DC2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43" t="5511"/>
            <a:stretch/>
          </p:blipFill>
          <p:spPr>
            <a:xfrm>
              <a:off x="3402339" y="3910215"/>
              <a:ext cx="4905309" cy="22496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EA468E-7D2C-D34F-FBF0-4F7D7AEA4E20}"/>
                </a:ext>
              </a:extLst>
            </p:cNvPr>
            <p:cNvSpPr txBox="1"/>
            <p:nvPr/>
          </p:nvSpPr>
          <p:spPr>
            <a:xfrm>
              <a:off x="6842589" y="3794594"/>
              <a:ext cx="1465059" cy="14144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75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B2C4-E2A2-0436-63BA-595C3F58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068"/>
            <a:ext cx="7283152" cy="1143000"/>
          </a:xfrm>
        </p:spPr>
        <p:txBody>
          <a:bodyPr>
            <a:normAutofit/>
          </a:bodyPr>
          <a:lstStyle/>
          <a:p>
            <a:r>
              <a:rPr lang="en-GB" dirty="0"/>
              <a:t>What can businesses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4331-0F4C-518A-59E3-A3284611A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1" y="1447520"/>
            <a:ext cx="8506389" cy="362847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Quantify current carbon footprint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Offset emissions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Create an action plan and set net-zero targets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/>
              <a:t>In order to avoid the most severe impacts of climate change and limit global warming to ‘well below 2</a:t>
            </a:r>
            <a:r>
              <a:rPr lang="en-US" baseline="30000" dirty="0"/>
              <a:t>o</a:t>
            </a:r>
            <a:r>
              <a:rPr lang="en-US" dirty="0"/>
              <a:t>C and ideally 1.5</a:t>
            </a:r>
            <a:r>
              <a:rPr lang="en-US" baseline="30000" dirty="0"/>
              <a:t>o</a:t>
            </a:r>
            <a:r>
              <a:rPr lang="en-US" dirty="0"/>
              <a:t>C’ emissions need to:</a:t>
            </a:r>
            <a:endParaRPr lang="en-US" sz="1600" b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Peak by 2025 to reduce by 45-50% by 2030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Reach ‘Net Zero’ by 2050 </a:t>
            </a:r>
            <a:endParaRPr lang="en-US" dirty="0"/>
          </a:p>
          <a:p>
            <a:pPr algn="ctr">
              <a:buFontTx/>
              <a:buChar char="-"/>
            </a:pPr>
            <a:r>
              <a:rPr lang="en-US" sz="1800" dirty="0"/>
              <a:t>IPCC 6</a:t>
            </a:r>
            <a:r>
              <a:rPr lang="en-US" sz="1800" baseline="30000" dirty="0"/>
              <a:t>th</a:t>
            </a:r>
            <a:r>
              <a:rPr lang="en-US" sz="1800" dirty="0"/>
              <a:t> Assessment Report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E19D8-B126-AF69-C2A8-467C9A4A6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51" y="5045934"/>
            <a:ext cx="7756375" cy="1347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5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97488-EE10-4E11-251E-F0277D2B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562"/>
            <a:ext cx="9144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7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2B2C4-E2A2-0436-63BA-595C3F58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068"/>
            <a:ext cx="7283152" cy="1143000"/>
          </a:xfrm>
        </p:spPr>
        <p:txBody>
          <a:bodyPr>
            <a:normAutofit/>
          </a:bodyPr>
          <a:lstStyle/>
          <a:p>
            <a:r>
              <a:rPr lang="en-GB" dirty="0"/>
              <a:t>What can businesses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4331-0F4C-518A-59E3-A3284611A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01" y="1316736"/>
            <a:ext cx="8506389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Following the Infrastructure Carbon Review in 2013 it was identified that infrastructure is responsible for over 50% of the UK’s carbon emissions therefore PAS 2080 was designed to specifically address the management of carbon in infrastructure.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/>
              <a:t>It looks at the whole life cycle of the carbon used on projects and promotes reduced carbon, reduced cost infrastructure delivery and a culture of challenge in the infrastructure value chain where innovation can be fostered.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/>
              <a:t>The BSI verification scheme supports clients in industry by assessing your delivery of projects to PAS 2080 requirements, your measurement and monitoring of carbon against the delivery of a project, and the management of your supply chain, or your role within it.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800" dirty="0"/>
              <a:t>Demonstrate your commitment to carbon reduction in the marketplace</a:t>
            </a:r>
          </a:p>
          <a:p>
            <a:r>
              <a:rPr lang="en-US" sz="1800" dirty="0"/>
              <a:t>Measure and monitor carbon reduction</a:t>
            </a:r>
          </a:p>
          <a:p>
            <a:r>
              <a:rPr lang="en-US" sz="1800" dirty="0"/>
              <a:t>Collaborate on projects across the supply chain</a:t>
            </a:r>
          </a:p>
          <a:p>
            <a:r>
              <a:rPr lang="en-US" sz="1800" dirty="0"/>
              <a:t>Gain a competitive edge when bidding for tenders</a:t>
            </a:r>
          </a:p>
        </p:txBody>
      </p:sp>
    </p:spTree>
    <p:extLst>
      <p:ext uri="{BB962C8B-B14F-4D97-AF65-F5344CB8AC3E}">
        <p14:creationId xmlns:p14="http://schemas.microsoft.com/office/powerpoint/2010/main" val="177388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A9EB3-270E-396D-0A3C-C0BE210A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0858"/>
            <a:ext cx="9144000" cy="3516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4F0C2-6B62-0E80-A9D6-6D2445258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6" y="112738"/>
            <a:ext cx="2798136" cy="14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7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D79D1F-47C6-4222-B3AA-494A92EAC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54896" t="15471" r="35625" b="29517"/>
          <a:stretch/>
        </p:blipFill>
        <p:spPr>
          <a:xfrm>
            <a:off x="752475" y="552820"/>
            <a:ext cx="5314950" cy="549014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6EE754-4E89-422A-BC34-0F798C0F967B}"/>
              </a:ext>
            </a:extLst>
          </p:cNvPr>
          <p:cNvSpPr txBox="1">
            <a:spLocks/>
          </p:cNvSpPr>
          <p:nvPr/>
        </p:nvSpPr>
        <p:spPr>
          <a:xfrm>
            <a:off x="1" y="1459065"/>
            <a:ext cx="6553199" cy="492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/>
              <a:t>Reduce global carbon emissions to </a:t>
            </a:r>
            <a:r>
              <a:rPr lang="en-US" sz="2000" b="1" dirty="0"/>
              <a:t>compensate</a:t>
            </a:r>
            <a:r>
              <a:rPr lang="en-US" sz="2000" dirty="0"/>
              <a:t> for the emissions caused by your business.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en-US" sz="2000" dirty="0"/>
              <a:t>Projects which </a:t>
            </a:r>
            <a:r>
              <a:rPr lang="en-US" sz="2000" b="1" dirty="0"/>
              <a:t>support communities </a:t>
            </a:r>
            <a:r>
              <a:rPr lang="en-US" sz="2000" dirty="0"/>
              <a:t>in developing countries, to align with any CSR strategy.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Projects which introduce </a:t>
            </a:r>
            <a:r>
              <a:rPr lang="en-US" sz="2000" b="1" dirty="0"/>
              <a:t>biodiversity</a:t>
            </a:r>
            <a:r>
              <a:rPr lang="en-US" sz="2000" dirty="0"/>
              <a:t> and preserve critical eco systems.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Projects which provide </a:t>
            </a:r>
            <a:r>
              <a:rPr lang="en-GB" sz="2000" b="1" dirty="0"/>
              <a:t>renewable energy solutions </a:t>
            </a:r>
            <a:r>
              <a:rPr lang="en-GB" sz="2000" dirty="0"/>
              <a:t>to remove the need for fossil fuels to provide power.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/>
              <a:t>Hundreds of projects </a:t>
            </a:r>
            <a:r>
              <a:rPr lang="en-US" sz="2000" dirty="0"/>
              <a:t>– build a portfolio to balance your CSR values with your carbon reduction budget.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Be a part of the solution </a:t>
            </a:r>
            <a:r>
              <a:rPr lang="en-US" sz="2000" b="1" dirty="0"/>
              <a:t>NOW</a:t>
            </a:r>
            <a:r>
              <a:rPr lang="en-US" sz="2000" dirty="0"/>
              <a:t>, whilst continuing toward your goals to reduce emissions at source.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200" dirty="0"/>
              <a:t>*CSR = Corporate and Social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6997148" cy="437023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316065"/>
            <a:ext cx="849630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Carbon Offsetting:</a:t>
            </a:r>
            <a:br>
              <a:rPr lang="en-US" dirty="0"/>
            </a:br>
            <a:r>
              <a:rPr lang="en-US" dirty="0"/>
              <a:t>The ability to address climate change NOW.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5ED5DE-F78C-40BC-B98C-4C911EAE5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899" y="1463076"/>
            <a:ext cx="2328114" cy="15520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DE485-6290-45CB-BA86-9392B6216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915" y="3015152"/>
            <a:ext cx="2324098" cy="1549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2BF0C1-A105-4E32-8914-D28E048CA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899" y="4564550"/>
            <a:ext cx="2324098" cy="16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40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3012B8-C62E-4C69-9993-E3743E0DC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54896" t="15471" r="35625" b="29517"/>
          <a:stretch/>
        </p:blipFill>
        <p:spPr>
          <a:xfrm>
            <a:off x="752475" y="552820"/>
            <a:ext cx="5314950" cy="54901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47825"/>
            <a:ext cx="6619422" cy="4734002"/>
          </a:xfrm>
        </p:spPr>
        <p:txBody>
          <a:bodyPr>
            <a:normAutofit/>
          </a:bodyPr>
          <a:lstStyle/>
          <a:p>
            <a:r>
              <a:rPr lang="en-GB" sz="2000" dirty="0"/>
              <a:t>The Quality Assurance Standard (QAS) is a comprehensive independent audit system. </a:t>
            </a:r>
          </a:p>
          <a:p>
            <a:r>
              <a:rPr lang="en-GB" sz="2000" dirty="0"/>
              <a:t>QAS-approved products are checked against a 40 point checklist to ensure they meet the very highest standards in the world.</a:t>
            </a:r>
          </a:p>
          <a:p>
            <a:r>
              <a:rPr lang="en-GB" sz="2000" dirty="0"/>
              <a:t>Carbon Footprint Ltd was one of the first companies to achieve QAS Approved carbon offsets</a:t>
            </a:r>
          </a:p>
          <a:p>
            <a:r>
              <a:rPr lang="en-GB" sz="2000" dirty="0">
                <a:hlinkClick r:id="rId3"/>
              </a:rPr>
              <a:t>https://qascarbonneutral.com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In addition to this, the majority of projects that we recommend will be  approved by either the Gold Standard or the VCS (Verified Carbon Standard) for carbon offsetting.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899" y="1883916"/>
            <a:ext cx="2214109" cy="2078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9013F-4E40-4D5C-A967-7091C750C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475" y="4395826"/>
            <a:ext cx="2448955" cy="600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DE9C7-73A3-48CD-99AD-E2636435F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423" y="5182633"/>
            <a:ext cx="2532007" cy="8396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1EBCAE-D70F-4F93-AEF7-0CCE9205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316065"/>
            <a:ext cx="849630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Carbon Offsetting:</a:t>
            </a:r>
            <a:br>
              <a:rPr lang="en-US" dirty="0"/>
            </a:br>
            <a:r>
              <a:rPr lang="en-US" dirty="0"/>
              <a:t>The ability to address climate change NOW.</a:t>
            </a:r>
          </a:p>
        </p:txBody>
      </p:sp>
    </p:spTree>
    <p:extLst>
      <p:ext uri="{BB962C8B-B14F-4D97-AF65-F5344CB8AC3E}">
        <p14:creationId xmlns:p14="http://schemas.microsoft.com/office/powerpoint/2010/main" val="1754432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2E8BA208-9FD5-49FE-85F7-77F1579B2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140" y="5696529"/>
            <a:ext cx="1937815" cy="527266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F687219B-4065-4C35-9BB3-76567912C3CC}"/>
              </a:ext>
            </a:extLst>
          </p:cNvPr>
          <p:cNvGrpSpPr/>
          <p:nvPr/>
        </p:nvGrpSpPr>
        <p:grpSpPr>
          <a:xfrm>
            <a:off x="6150456" y="3818778"/>
            <a:ext cx="2936220" cy="2393803"/>
            <a:chOff x="6150456" y="3818778"/>
            <a:chExt cx="2936220" cy="239380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012B033-5724-4586-ACB1-39CB867EB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8483" y="5763895"/>
              <a:ext cx="2173048" cy="44868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C3A1759-2A6A-4770-A813-829608B58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2472" y="3818778"/>
              <a:ext cx="937613" cy="744137"/>
            </a:xfrm>
            <a:prstGeom prst="rect">
              <a:avLst/>
            </a:prstGeom>
          </p:spPr>
        </p:pic>
        <p:pic>
          <p:nvPicPr>
            <p:cNvPr id="88" name="Picture 5" descr="Image result for sharkninja">
              <a:extLst>
                <a:ext uri="{FF2B5EF4-FFF2-40B4-BE49-F238E27FC236}">
                  <a16:creationId xmlns:a16="http://schemas.microsoft.com/office/drawing/2014/main" id="{70A606EF-1747-4C29-BD91-7978C73315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368" b="20057"/>
            <a:stretch/>
          </p:blipFill>
          <p:spPr bwMode="auto">
            <a:xfrm>
              <a:off x="7640818" y="5295908"/>
              <a:ext cx="1445858" cy="448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1" descr="Image result for sleepezee">
              <a:extLst>
                <a:ext uri="{FF2B5EF4-FFF2-40B4-BE49-F238E27FC236}">
                  <a16:creationId xmlns:a16="http://schemas.microsoft.com/office/drawing/2014/main" id="{00EFC842-5B43-4356-B0F6-DAF43771F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095" y="4613910"/>
              <a:ext cx="1147851" cy="52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EC9851E-846B-4598-9C24-D445E2C49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0456" y="5184984"/>
              <a:ext cx="1515507" cy="66610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808F2E3-B300-4EA6-BE67-B4E00D76B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2416" y="4489897"/>
              <a:ext cx="1115280" cy="69508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BC65C5F7-A302-4359-90BE-D085E2BFA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30698" y="3830883"/>
              <a:ext cx="1422816" cy="60800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438917-9D2D-4869-8635-484FF584B4B4}"/>
              </a:ext>
            </a:extLst>
          </p:cNvPr>
          <p:cNvGrpSpPr/>
          <p:nvPr/>
        </p:nvGrpSpPr>
        <p:grpSpPr>
          <a:xfrm>
            <a:off x="84635" y="3188189"/>
            <a:ext cx="3024097" cy="2501400"/>
            <a:chOff x="65302" y="1633816"/>
            <a:chExt cx="2690318" cy="2188044"/>
          </a:xfrm>
        </p:grpSpPr>
        <p:pic>
          <p:nvPicPr>
            <p:cNvPr id="16" name="Picture 4" descr="Image result for willmott dixon">
              <a:extLst>
                <a:ext uri="{FF2B5EF4-FFF2-40B4-BE49-F238E27FC236}">
                  <a16:creationId xmlns:a16="http://schemas.microsoft.com/office/drawing/2014/main" id="{1F6AB713-D87B-4AAE-9DDF-1864BA693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2" y="3144407"/>
              <a:ext cx="1080880" cy="677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5B92B6-F3D5-408A-A95F-408B10AC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02" y="2483252"/>
              <a:ext cx="1178251" cy="321341"/>
            </a:xfrm>
            <a:prstGeom prst="rect">
              <a:avLst/>
            </a:prstGeom>
          </p:spPr>
        </p:pic>
        <p:pic>
          <p:nvPicPr>
            <p:cNvPr id="7" name="Picture 8" descr="Image result for mulalley logo">
              <a:extLst>
                <a:ext uri="{FF2B5EF4-FFF2-40B4-BE49-F238E27FC236}">
                  <a16:creationId xmlns:a16="http://schemas.microsoft.com/office/drawing/2014/main" id="{D045A907-3E8B-46BB-87F9-34B9E242BF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855" r="14978"/>
            <a:stretch/>
          </p:blipFill>
          <p:spPr bwMode="auto">
            <a:xfrm>
              <a:off x="1007759" y="2722076"/>
              <a:ext cx="989025" cy="70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47D78D-8B8C-403C-B91F-72ABB5037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0351" y="2144634"/>
              <a:ext cx="1592652" cy="25596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0800A9B-ACC4-4D59-8E64-6ED59A3A2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81885" y="1762392"/>
              <a:ext cx="973735" cy="97373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5B53CCA-38EB-4A89-8BA7-E6AECB9BB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635" y="1633816"/>
              <a:ext cx="1432019" cy="39666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5" y="46753"/>
            <a:ext cx="7283152" cy="667198"/>
          </a:xfrm>
        </p:spPr>
        <p:txBody>
          <a:bodyPr/>
          <a:lstStyle/>
          <a:p>
            <a:r>
              <a:rPr lang="en-GB" dirty="0"/>
              <a:t>Just Some Of Our Clients…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87A3A14-B87D-46B4-9A1F-DDB6C1B09A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6273" y="3801014"/>
            <a:ext cx="832315" cy="832315"/>
          </a:xfrm>
          <a:prstGeom prst="rect">
            <a:avLst/>
          </a:prstGeom>
        </p:spPr>
      </p:pic>
      <p:pic>
        <p:nvPicPr>
          <p:cNvPr id="10" name="Picture 3" descr="Image result for certas energy">
            <a:extLst>
              <a:ext uri="{FF2B5EF4-FFF2-40B4-BE49-F238E27FC236}">
                <a16:creationId xmlns:a16="http://schemas.microsoft.com/office/drawing/2014/main" id="{C4423E69-DD34-47B8-A124-FAD8DFC0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171" y="4035638"/>
            <a:ext cx="1380281" cy="5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D4015-23B5-4F05-B6EE-C7258E5B1E2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642" y="4494195"/>
            <a:ext cx="1573165" cy="8323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EDBDC4-AE7A-41FA-B178-4C5A414645F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24971" y="4597025"/>
            <a:ext cx="735481" cy="735481"/>
          </a:xfrm>
          <a:prstGeom prst="rect">
            <a:avLst/>
          </a:prstGeom>
        </p:spPr>
      </p:pic>
      <p:pic>
        <p:nvPicPr>
          <p:cNvPr id="1026" name="Picture 2" descr="Image result for Bristol Energy Ltd">
            <a:extLst>
              <a:ext uri="{FF2B5EF4-FFF2-40B4-BE49-F238E27FC236}">
                <a16:creationId xmlns:a16="http://schemas.microsoft.com/office/drawing/2014/main" id="{EA666C38-C5C9-4A51-B36D-52DC12E4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87" y="3609217"/>
            <a:ext cx="990705" cy="51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A087F491-7662-4928-9214-CB007CBEAB7B}"/>
              </a:ext>
            </a:extLst>
          </p:cNvPr>
          <p:cNvGrpSpPr/>
          <p:nvPr/>
        </p:nvGrpSpPr>
        <p:grpSpPr>
          <a:xfrm>
            <a:off x="196526" y="765512"/>
            <a:ext cx="2329762" cy="2382209"/>
            <a:chOff x="212878" y="1002601"/>
            <a:chExt cx="2329762" cy="2382209"/>
          </a:xfrm>
        </p:grpSpPr>
        <p:pic>
          <p:nvPicPr>
            <p:cNvPr id="19" name="Picture 1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78" y="1509881"/>
              <a:ext cx="1454542" cy="827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86" y="1002601"/>
              <a:ext cx="1849435" cy="424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4" descr="Image result for bcp council">
              <a:extLst>
                <a:ext uri="{FF2B5EF4-FFF2-40B4-BE49-F238E27FC236}">
                  <a16:creationId xmlns:a16="http://schemas.microsoft.com/office/drawing/2014/main" id="{4D8942F4-5573-42FD-8842-93DF1A7FA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978" y="1529214"/>
              <a:ext cx="702662" cy="817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FFB9DC1-50CE-4C59-85EE-D7E87123B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1365" y="2431960"/>
              <a:ext cx="1832667" cy="44807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8FA8EA9-17A9-4DFC-ACF8-0318DF53D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44641" y="2950391"/>
              <a:ext cx="1596585" cy="434419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342628D-3D10-4583-82F8-83DD29118CC2}"/>
              </a:ext>
            </a:extLst>
          </p:cNvPr>
          <p:cNvGrpSpPr/>
          <p:nvPr/>
        </p:nvGrpSpPr>
        <p:grpSpPr>
          <a:xfrm>
            <a:off x="2666808" y="754138"/>
            <a:ext cx="1788560" cy="2485277"/>
            <a:chOff x="3600564" y="3583545"/>
            <a:chExt cx="1788560" cy="248527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5B5F6A0-105A-44A3-8D04-F56B11A008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34701" y="3583545"/>
              <a:ext cx="1501619" cy="39746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2C5490F4-E664-4EC0-93F0-C628EC0E0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/>
            <a:srcRect l="13137" r="11499"/>
            <a:stretch/>
          </p:blipFill>
          <p:spPr>
            <a:xfrm>
              <a:off x="3814067" y="4096468"/>
              <a:ext cx="1390411" cy="97008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A86813C-B9E1-40F3-A96C-4A60AE2A8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600564" y="5124703"/>
              <a:ext cx="884947" cy="93421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66150D4-E611-41A7-84FB-4054F48B8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509273" y="5160250"/>
              <a:ext cx="879851" cy="90857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DC4C0B-21D7-42AA-8096-3D4667E949E9}"/>
              </a:ext>
            </a:extLst>
          </p:cNvPr>
          <p:cNvGrpSpPr/>
          <p:nvPr/>
        </p:nvGrpSpPr>
        <p:grpSpPr>
          <a:xfrm>
            <a:off x="4572000" y="1017797"/>
            <a:ext cx="2621836" cy="3306658"/>
            <a:chOff x="84635" y="3071568"/>
            <a:chExt cx="2621836" cy="3306658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16FFA23-5972-455B-BB00-D54BBD46D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77263" y="3071568"/>
              <a:ext cx="1380281" cy="650041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41957FF-9436-4320-A649-265C7096ACEE}"/>
                </a:ext>
              </a:extLst>
            </p:cNvPr>
            <p:cNvGrpSpPr/>
            <p:nvPr/>
          </p:nvGrpSpPr>
          <p:grpSpPr>
            <a:xfrm>
              <a:off x="84635" y="3848349"/>
              <a:ext cx="2621836" cy="1179232"/>
              <a:chOff x="84635" y="717640"/>
              <a:chExt cx="2621836" cy="1179232"/>
            </a:xfrm>
          </p:grpSpPr>
          <p:pic>
            <p:nvPicPr>
              <p:cNvPr id="71" name="Picture 12" descr="Image result for venice airport logo">
                <a:extLst>
                  <a:ext uri="{FF2B5EF4-FFF2-40B4-BE49-F238E27FC236}">
                    <a16:creationId xmlns:a16="http://schemas.microsoft.com/office/drawing/2014/main" id="{2C97C4DA-418E-4CC4-8481-DCB23C846F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766" y="873588"/>
                <a:ext cx="990705" cy="990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E7A752CA-5C84-46A1-B702-81D9C04F6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183146" y="1591119"/>
                <a:ext cx="1265183" cy="305753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4A88991-9835-4151-82A4-ECFED614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635" y="717640"/>
                <a:ext cx="2261260" cy="148037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FAF53A55-5090-46D8-997D-92CA2C4AB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8018" y="992417"/>
                <a:ext cx="1572510" cy="492522"/>
              </a:xfrm>
              <a:prstGeom prst="rect">
                <a:avLst/>
              </a:prstGeom>
            </p:spPr>
          </p:pic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E254C51-0BE7-4B76-AFEE-D6F83DB0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494917" y="4874704"/>
              <a:ext cx="980081" cy="980081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B3E11A2-5818-4C78-BB90-E3CEDA6EEF4C}"/>
                </a:ext>
              </a:extLst>
            </p:cNvPr>
            <p:cNvGrpSpPr/>
            <p:nvPr/>
          </p:nvGrpSpPr>
          <p:grpSpPr>
            <a:xfrm>
              <a:off x="151994" y="5036649"/>
              <a:ext cx="1211768" cy="1341577"/>
              <a:chOff x="9537221" y="4302186"/>
              <a:chExt cx="1211768" cy="1341577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6A886C4-C1E6-4A3B-B7F6-BB29E6DE1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601746" y="4750996"/>
                <a:ext cx="892767" cy="892767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0B39E7CD-7823-4947-8DAB-CBD811F9B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37221" y="4302186"/>
                <a:ext cx="1211768" cy="43070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94A578A-A659-4FF6-B61C-0C96D9A6580A}"/>
              </a:ext>
            </a:extLst>
          </p:cNvPr>
          <p:cNvGrpSpPr/>
          <p:nvPr/>
        </p:nvGrpSpPr>
        <p:grpSpPr>
          <a:xfrm>
            <a:off x="7293236" y="1614297"/>
            <a:ext cx="1517986" cy="1954134"/>
            <a:chOff x="6103081" y="279287"/>
            <a:chExt cx="1517986" cy="195413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EB8AA50-3C7C-4405-A5E2-8FD063B4B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6103081" y="838010"/>
              <a:ext cx="1517986" cy="667198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A29E4B76-BCDF-4769-A700-51B25151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6299776" y="1971724"/>
              <a:ext cx="1089313" cy="26169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10B8CFB-DBF0-4AC7-97E9-7A4D575F5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6320219" y="1521506"/>
              <a:ext cx="1147852" cy="39768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63E329F-59AB-4676-95CF-041101C24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/>
            <a:srcRect t="16728" b="19958"/>
            <a:stretch/>
          </p:blipFill>
          <p:spPr>
            <a:xfrm>
              <a:off x="6133025" y="279287"/>
              <a:ext cx="1424421" cy="505034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5D887A19-C552-4881-BB9B-904DF6C55D2B}"/>
              </a:ext>
            </a:extLst>
          </p:cNvPr>
          <p:cNvPicPr/>
          <p:nvPr/>
        </p:nvPicPr>
        <p:blipFill rotWithShape="1"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60" b="32708"/>
          <a:stretch/>
        </p:blipFill>
        <p:spPr bwMode="auto">
          <a:xfrm>
            <a:off x="1803590" y="5288059"/>
            <a:ext cx="2467132" cy="59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0BC1978-66B5-4F00-A255-BA5E77BF3C95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759280" y="4669393"/>
            <a:ext cx="1743192" cy="594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FE25E7-B255-4D3D-B630-CC89C45A721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60586" y="5764560"/>
            <a:ext cx="1203867" cy="594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B1D3F8-6B72-2385-A433-7325DFD9E5F7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t="28997" b="28212"/>
          <a:stretch/>
        </p:blipFill>
        <p:spPr>
          <a:xfrm>
            <a:off x="2412263" y="5779246"/>
            <a:ext cx="1486732" cy="6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9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98DC-0128-DDA0-11CC-F0DE91CA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470E-4CED-361D-5B7B-F0978207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41" y="1417638"/>
            <a:ext cx="8503530" cy="467836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Sixth Assessment Report — IPCC</a:t>
            </a:r>
            <a:endParaRPr lang="en-US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Climate Change? | United Nations</a:t>
            </a:r>
            <a:endParaRPr lang="en-US" dirty="0"/>
          </a:p>
          <a:p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Ambitious corporate climate action - Science Based Targets</a:t>
            </a:r>
            <a:endParaRPr lang="en-GB" dirty="0"/>
          </a:p>
          <a:p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 - Net Zero Guidelines</a:t>
            </a:r>
            <a:endParaRPr lang="en-US" dirty="0"/>
          </a:p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UK Greenhouse Gas Emissions, Final Figures (publishing.service.gov.uk)</a:t>
            </a:r>
            <a:endParaRPr lang="en-US" dirty="0"/>
          </a:p>
          <a:p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Paris Agreement | United Nations</a:t>
            </a:r>
            <a:endParaRPr lang="en-US" dirty="0"/>
          </a:p>
          <a:p>
            <a:r>
              <a:rPr lang="en-GB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Emissions Infographic (theccc.org.uk)</a:t>
            </a:r>
            <a:endParaRPr lang="en-GB" dirty="0"/>
          </a:p>
          <a:p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Greenhouse gas reporting: conversion factors 2021 - GOV.UK (www.gov.uk)</a:t>
            </a:r>
            <a:endParaRPr lang="en-US" dirty="0"/>
          </a:p>
          <a:p>
            <a:r>
              <a:rPr lang="pt-BR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Greenhouse Gas Protocol | (ghgprotocol.org)</a:t>
            </a:r>
            <a:endParaRPr lang="en-US" dirty="0"/>
          </a:p>
          <a:p>
            <a:r>
              <a:rPr lang="en-US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 - ISO 14064-1:2018 - Greenhouse gases — Part 1: Specification with guidance at the organization level for quantification and reporting of greenhouse gas emissions and removals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4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E08C-023E-9471-240D-0C5F4EFC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1" y="441866"/>
            <a:ext cx="7283152" cy="706087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26582-3F33-A832-CC5B-D20F8B683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3" y="1403498"/>
            <a:ext cx="7943796" cy="4157329"/>
          </a:xfrm>
        </p:spPr>
        <p:txBody>
          <a:bodyPr>
            <a:normAutofit/>
          </a:bodyPr>
          <a:lstStyle/>
          <a:p>
            <a:r>
              <a:rPr lang="en-GB" sz="3200" dirty="0"/>
              <a:t>Introduction to Carbon Footprint</a:t>
            </a:r>
          </a:p>
          <a:p>
            <a:r>
              <a:rPr lang="en-GB" sz="3200" dirty="0"/>
              <a:t>Climate change &amp; why it is important that we take action to address it.</a:t>
            </a:r>
          </a:p>
          <a:p>
            <a:r>
              <a:rPr lang="en-GB" sz="3200" dirty="0"/>
              <a:t>What businesses can do – PAS2080 Carbon Management in Infrastructure.</a:t>
            </a:r>
          </a:p>
          <a:p>
            <a:r>
              <a:rPr lang="en-GB" sz="3200" dirty="0"/>
              <a:t>Offsetting unavoidable </a:t>
            </a:r>
            <a:r>
              <a:rPr lang="en-GB" sz="3200" dirty="0" err="1"/>
              <a:t>emssions</a:t>
            </a:r>
            <a:endParaRPr lang="en-GB" sz="3200" dirty="0"/>
          </a:p>
          <a:p>
            <a:endParaRPr lang="en-GB" sz="3200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413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5BF1-FC16-4B35-9702-DC2C3592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47650"/>
            <a:ext cx="7283152" cy="617982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 to Carbon Footprint Ltd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49463-F577-4B6F-9794-F88ECB12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65633"/>
            <a:ext cx="8928992" cy="40873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/>
              <a:t>A family owned and managed business focused on providing </a:t>
            </a:r>
            <a:r>
              <a:rPr lang="en-GB" sz="1800" b="1" dirty="0"/>
              <a:t>Climate Change Solutions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Been helping organisations reduce &amp; offset emissions for about </a:t>
            </a:r>
            <a:r>
              <a:rPr lang="en-GB" sz="1800" b="1" dirty="0"/>
              <a:t>17 years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Host and manage the most popular carbon calculator on the internet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Have supported around </a:t>
            </a:r>
            <a:r>
              <a:rPr lang="en-GB" sz="1800" b="1" dirty="0"/>
              <a:t>100 carbon reduction projects around the world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A founding member of the </a:t>
            </a:r>
            <a:r>
              <a:rPr lang="en-GB" sz="1800" b="1" dirty="0"/>
              <a:t>Quality Assurance Standard </a:t>
            </a:r>
            <a:r>
              <a:rPr lang="en-GB" sz="1800" dirty="0"/>
              <a:t>for carbon offsetting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Regularly asked by the </a:t>
            </a:r>
            <a:r>
              <a:rPr lang="en-GB" sz="1800" b="1" dirty="0"/>
              <a:t>BBC</a:t>
            </a:r>
            <a:r>
              <a:rPr lang="en-GB" sz="1800" dirty="0"/>
              <a:t> </a:t>
            </a:r>
            <a:r>
              <a:rPr lang="en-GB" sz="1800" b="1" dirty="0"/>
              <a:t>and other media </a:t>
            </a:r>
            <a:r>
              <a:rPr lang="en-GB" sz="1800" dirty="0"/>
              <a:t>to provide Expert comment on Climate Change Solutions and Carbon Offsetting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We are one of the most trusted Climate Change Solutions providers in the world. Selected by </a:t>
            </a:r>
            <a:r>
              <a:rPr lang="en-US" sz="1800" b="1" dirty="0"/>
              <a:t>The Committee on Climate Change, The</a:t>
            </a:r>
            <a:r>
              <a:rPr lang="en-GB" sz="1800" b="1" dirty="0"/>
              <a:t> UK Government, councils, cities, multinational companies, universities and SMEs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E74E2478-2082-4116-903A-3D308D2D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8302"/>
            <a:ext cx="1543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>
            <a:extLst>
              <a:ext uri="{FF2B5EF4-FFF2-40B4-BE49-F238E27FC236}">
                <a16:creationId xmlns:a16="http://schemas.microsoft.com/office/drawing/2014/main" id="{15839844-65D3-4BBB-8E42-589BFFB1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35" y="5362923"/>
            <a:ext cx="1543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8">
            <a:extLst>
              <a:ext uri="{FF2B5EF4-FFF2-40B4-BE49-F238E27FC236}">
                <a16:creationId xmlns:a16="http://schemas.microsoft.com/office/drawing/2014/main" id="{8797C670-69FF-477B-B89D-79480352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78302"/>
            <a:ext cx="7715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B0191314-43E6-457B-B69C-2ECBF4107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078EAD-A037-4925-A3E8-9A262115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4A34D2-DD79-4D26-90F2-AF14095F7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57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DE6C60-C7DC-6AAE-C2A8-8B93AD65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274638"/>
            <a:ext cx="7632848" cy="1143000"/>
          </a:xfrm>
        </p:spPr>
        <p:txBody>
          <a:bodyPr anchor="ctr">
            <a:normAutofit/>
          </a:bodyPr>
          <a:lstStyle/>
          <a:p>
            <a:r>
              <a:rPr lang="en-US"/>
              <a:t>What is climate change?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EAAE5A-AC23-7297-9B4C-F2530868B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07735"/>
            <a:ext cx="7803223" cy="43074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0" i="0" dirty="0">
                <a:effectLst/>
              </a:rPr>
              <a:t>“Climate change refers to a large-scale, long-term shift in the planet's weather patterns and average temperatures” </a:t>
            </a:r>
          </a:p>
          <a:p>
            <a:pPr marL="0" indent="0" algn="ctr">
              <a:buNone/>
            </a:pPr>
            <a:r>
              <a:rPr lang="en-US" sz="2400" b="0" i="0" dirty="0">
                <a:effectLst/>
              </a:rPr>
              <a:t>– UK Met Office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9CCAA4C-A459-96B9-4BDB-D46765029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89" t="22346" r="15350" b="8519"/>
          <a:stretch/>
        </p:blipFill>
        <p:spPr>
          <a:xfrm>
            <a:off x="1382652" y="2639360"/>
            <a:ext cx="6378696" cy="362661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7DEB74-5B88-517B-328E-26E5DF7C47B8}"/>
              </a:ext>
            </a:extLst>
          </p:cNvPr>
          <p:cNvSpPr txBox="1"/>
          <p:nvPr/>
        </p:nvSpPr>
        <p:spPr>
          <a:xfrm>
            <a:off x="2002972" y="612748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Met Office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8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866-9ECB-00A3-8C4B-F35056D4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climate change?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CB189A-1E12-15F9-0F52-6D9F20FD3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66" y="1756881"/>
            <a:ext cx="4811574" cy="403774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This is driven by anthropogenic GHG emissions, driving the greenhouse effect and leading to climate change.</a:t>
            </a:r>
          </a:p>
          <a:p>
            <a:endParaRPr lang="en-GB" dirty="0"/>
          </a:p>
          <a:p>
            <a:r>
              <a:rPr lang="en-GB" dirty="0"/>
              <a:t>Emissions are measured in metric tonnes of </a:t>
            </a:r>
            <a:r>
              <a:rPr lang="en-GB" b="1" dirty="0"/>
              <a:t>carbon dioxide equivalent (CO</a:t>
            </a:r>
            <a:r>
              <a:rPr lang="en-GB" b="1" baseline="-25000" dirty="0"/>
              <a:t>2</a:t>
            </a:r>
            <a:r>
              <a:rPr lang="en-GB" b="1" dirty="0"/>
              <a:t>e).</a:t>
            </a:r>
          </a:p>
          <a:p>
            <a:endParaRPr lang="en-GB" b="1" dirty="0"/>
          </a:p>
          <a:p>
            <a:r>
              <a:rPr lang="en-GB" dirty="0"/>
              <a:t>Humans have already caused a global average temperature rise of approx. 1.1°C  relative to pre-industrial times.</a:t>
            </a:r>
          </a:p>
          <a:p>
            <a:endParaRPr lang="en-GB" sz="2800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2" descr="Greenhouse Effect | BioNinja">
            <a:extLst>
              <a:ext uri="{FF2B5EF4-FFF2-40B4-BE49-F238E27FC236}">
                <a16:creationId xmlns:a16="http://schemas.microsoft.com/office/drawing/2014/main" id="{07FBEA00-3208-A658-A012-3D63A2A9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71" y="1424432"/>
            <a:ext cx="3772658" cy="27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 Tonne of CO2: What Does it Look Like? | Crown Oil">
            <a:extLst>
              <a:ext uri="{FF2B5EF4-FFF2-40B4-BE49-F238E27FC236}">
                <a16:creationId xmlns:a16="http://schemas.microsoft.com/office/drawing/2014/main" id="{320F8F24-3072-74F8-369B-69829954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35" y="4261802"/>
            <a:ext cx="3718730" cy="170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C51F-CAA1-F6C0-0C11-64162597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position</a:t>
            </a:r>
          </a:p>
        </p:txBody>
      </p:sp>
      <p:pic>
        <p:nvPicPr>
          <p:cNvPr id="4" name="Content Placeholder 3" descr="Credit: Vostok ice core data/J.R. Petit et al.; NOAA Mauna Loa CO2 record. Also view this graphic on our Evidence page. Learn more about ice cores (external site).&#10;">
            <a:extLst>
              <a:ext uri="{FF2B5EF4-FFF2-40B4-BE49-F238E27FC236}">
                <a16:creationId xmlns:a16="http://schemas.microsoft.com/office/drawing/2014/main" id="{79540C70-181D-93B6-A1B5-6E0F1C9F5C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0" y="2125294"/>
            <a:ext cx="7953070" cy="39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65D350-FA8D-5DB7-45EB-11E92659F498}"/>
              </a:ext>
            </a:extLst>
          </p:cNvPr>
          <p:cNvSpPr txBox="1"/>
          <p:nvPr/>
        </p:nvSpPr>
        <p:spPr>
          <a:xfrm>
            <a:off x="385281" y="141763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>
                <a:effectLst/>
              </a:rPr>
              <a:t>The </a:t>
            </a:r>
            <a:r>
              <a:rPr lang="en-US" sz="1800" i="0" strike="noStrike" dirty="0">
                <a:effectLst/>
              </a:rPr>
              <a:t>climate crisis </a:t>
            </a:r>
            <a:r>
              <a:rPr lang="en-US" sz="1800" i="0" dirty="0">
                <a:effectLst/>
              </a:rPr>
              <a:t>presents the “</a:t>
            </a:r>
            <a:r>
              <a:rPr lang="en-US" sz="1800" i="1" dirty="0">
                <a:effectLst/>
              </a:rPr>
              <a:t>biggest threat to security that modern humans have ever faced</a:t>
            </a:r>
            <a:r>
              <a:rPr lang="en-US" sz="1800" i="0" dirty="0">
                <a:effectLst/>
              </a:rPr>
              <a:t>”, Sir </a:t>
            </a:r>
            <a:r>
              <a:rPr lang="en-GB" sz="1800" i="0" strike="noStrike" dirty="0">
                <a:effectLst/>
              </a:rPr>
              <a:t>David Attenborough</a:t>
            </a:r>
            <a:endParaRPr lang="en-GB" sz="1800" b="0" i="0" strike="noStrike" dirty="0">
              <a:solidFill>
                <a:srgbClr val="72521A"/>
              </a:solidFill>
              <a:effectLst/>
            </a:endParaRPr>
          </a:p>
          <a:p>
            <a:endParaRPr lang="en-GB" sz="1800" b="0" i="0" strike="noStrike" dirty="0">
              <a:solidFill>
                <a:srgbClr val="72521A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5613D-94C2-92D4-BDE1-28BBB24ED592}"/>
              </a:ext>
            </a:extLst>
          </p:cNvPr>
          <p:cNvSpPr txBox="1"/>
          <p:nvPr/>
        </p:nvSpPr>
        <p:spPr>
          <a:xfrm>
            <a:off x="0" y="6045909"/>
            <a:ext cx="4237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Tx/>
              <a:buNone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Source: NASA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 Change: Vital Signs of the Planet (nasa.gov)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76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9C84-17A3-2FBA-AB34-2851A2D4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Impacts of climate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EDE36-15A0-C2EB-8DE3-25802699B580}"/>
              </a:ext>
            </a:extLst>
          </p:cNvPr>
          <p:cNvSpPr txBox="1"/>
          <p:nvPr/>
        </p:nvSpPr>
        <p:spPr>
          <a:xfrm>
            <a:off x="252664" y="1340877"/>
            <a:ext cx="863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“It is unequivocal that human influence has warmed the atmosphere, ocean and land. Widespread and rapid changes in the atmosphere, ocean, cryosphere and biosphere have occurred.”</a:t>
            </a:r>
            <a:r>
              <a:rPr lang="en-GB" sz="1600" i="1" dirty="0"/>
              <a:t> – </a:t>
            </a:r>
            <a:r>
              <a:rPr lang="en-GB" sz="1600" dirty="0"/>
              <a:t>IPCC,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3B142D-A476-EDE2-497C-3ABCB24AB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5055" t="23979" r="19192" b="18465"/>
          <a:stretch/>
        </p:blipFill>
        <p:spPr>
          <a:xfrm>
            <a:off x="1376737" y="2034283"/>
            <a:ext cx="6904233" cy="4007716"/>
          </a:xfrm>
        </p:spPr>
      </p:pic>
    </p:spTree>
    <p:extLst>
      <p:ext uri="{BB962C8B-B14F-4D97-AF65-F5344CB8AC3E}">
        <p14:creationId xmlns:p14="http://schemas.microsoft.com/office/powerpoint/2010/main" val="202907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000C-D79B-D9D7-45B5-4CA30C68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Impacts of climate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F2623-9FB3-7C59-F7EB-B18E571D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696"/>
            <a:ext cx="5435029" cy="44820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Some examples include…</a:t>
            </a:r>
          </a:p>
          <a:p>
            <a:r>
              <a:rPr lang="en-GB" dirty="0"/>
              <a:t>Habitat loss &amp; desertification</a:t>
            </a:r>
          </a:p>
          <a:p>
            <a:r>
              <a:rPr lang="en-GB" dirty="0"/>
              <a:t>Ocean acidification</a:t>
            </a:r>
            <a:endParaRPr lang="en-US" b="0" i="0" dirty="0">
              <a:effectLst/>
            </a:endParaRPr>
          </a:p>
          <a:p>
            <a:r>
              <a:rPr lang="en-GB" dirty="0"/>
              <a:t>Glacial retreat – artic sea ice thinning &amp; retreating</a:t>
            </a:r>
          </a:p>
          <a:p>
            <a:r>
              <a:rPr lang="en-GB" dirty="0"/>
              <a:t>Sea level rise </a:t>
            </a:r>
          </a:p>
          <a:p>
            <a:r>
              <a:rPr lang="en-GB" dirty="0"/>
              <a:t>Extreme events – more frequent and intense</a:t>
            </a:r>
          </a:p>
          <a:p>
            <a:pPr lvl="1"/>
            <a:r>
              <a:rPr lang="en-GB" dirty="0"/>
              <a:t>flooding, hurricanes, forest fires, etc.</a:t>
            </a:r>
          </a:p>
          <a:p>
            <a:r>
              <a:rPr lang="en-GB" dirty="0"/>
              <a:t>Increased frequency of forest fires</a:t>
            </a:r>
          </a:p>
          <a:p>
            <a:r>
              <a:rPr lang="en-GB" dirty="0"/>
              <a:t>Change in migration patterns </a:t>
            </a:r>
          </a:p>
          <a:p>
            <a:pPr marL="400050" lvl="1" indent="0">
              <a:buNone/>
            </a:pPr>
            <a:r>
              <a:rPr lang="en-GB" sz="2100" dirty="0"/>
              <a:t>– including disease vectors e.g. mosquitoes!</a:t>
            </a:r>
          </a:p>
        </p:txBody>
      </p:sp>
      <p:pic>
        <p:nvPicPr>
          <p:cNvPr id="7" name="Picture 4" descr="Get scared': World's scientists say disastrous climate change is here -  POLITICO">
            <a:extLst>
              <a:ext uri="{FF2B5EF4-FFF2-40B4-BE49-F238E27FC236}">
                <a16:creationId xmlns:a16="http://schemas.microsoft.com/office/drawing/2014/main" id="{666D7CF8-BA04-992A-2DB8-8DBA04A6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21" y="3089877"/>
            <a:ext cx="2298160" cy="14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a level rises from melting ice massively reduced by limiting global  warming - CPOM">
            <a:extLst>
              <a:ext uri="{FF2B5EF4-FFF2-40B4-BE49-F238E27FC236}">
                <a16:creationId xmlns:a16="http://schemas.microsoft.com/office/drawing/2014/main" id="{C6180F5E-59F8-DF14-A801-2DD72CF08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69" y="4730058"/>
            <a:ext cx="2305779" cy="129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9E8C2D3-938C-4A8A-7398-45713AE1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88" y="1449696"/>
            <a:ext cx="2298160" cy="144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29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3E4F-B7B3-A40C-A1E6-6905058E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Paris Agreement 2015 was signed at COP21 (2015)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166A50-A4F9-3DC6-0721-6E420533F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59" y="1587357"/>
            <a:ext cx="8347681" cy="45129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effectLst/>
              </a:rPr>
              <a:t>The Paris Agreement is a </a:t>
            </a:r>
            <a:r>
              <a:rPr lang="en-US" b="1" i="0" dirty="0">
                <a:effectLst/>
              </a:rPr>
              <a:t>legally binding international treaty on climate change</a:t>
            </a:r>
            <a:r>
              <a:rPr lang="en-US" b="0" i="0" dirty="0">
                <a:effectLst/>
              </a:rPr>
              <a:t>. </a:t>
            </a:r>
          </a:p>
          <a:p>
            <a:pPr algn="l"/>
            <a:r>
              <a:rPr lang="en-US" dirty="0"/>
              <a:t>A</a:t>
            </a:r>
            <a:r>
              <a:rPr lang="en-US" b="0" i="0" dirty="0">
                <a:effectLst/>
              </a:rPr>
              <a:t>dopted by 196 countries.</a:t>
            </a:r>
          </a:p>
          <a:p>
            <a:pPr algn="l"/>
            <a:r>
              <a:rPr lang="en-US" b="0" i="0" dirty="0">
                <a:effectLst/>
              </a:rPr>
              <a:t>Its goal is to </a:t>
            </a:r>
            <a:r>
              <a:rPr lang="en-US" b="1" i="0" dirty="0">
                <a:effectLst/>
              </a:rPr>
              <a:t>limit global warming</a:t>
            </a:r>
            <a:r>
              <a:rPr lang="en-US" b="0" i="0" dirty="0">
                <a:effectLst/>
              </a:rPr>
              <a:t> to well below 2°C, </a:t>
            </a:r>
            <a:r>
              <a:rPr lang="en-US" b="1" i="0" dirty="0">
                <a:effectLst/>
              </a:rPr>
              <a:t>preferably to 1.5</a:t>
            </a:r>
            <a:r>
              <a:rPr lang="en-US" b="0" i="0" dirty="0">
                <a:effectLst/>
              </a:rPr>
              <a:t> °C, compared to pre-industrial levels.</a:t>
            </a:r>
          </a:p>
          <a:p>
            <a:pPr algn="l"/>
            <a:r>
              <a:rPr lang="en-US" b="0" i="0" dirty="0">
                <a:effectLst/>
              </a:rPr>
              <a:t>The Paris Agreement works on a five- year cycle of increasingly ambitious climate action carried out by countries. Every five years, each country is expected to submit an updated national climate action plan - known as </a:t>
            </a:r>
            <a:r>
              <a:rPr lang="en-US" b="1" i="0" dirty="0">
                <a:effectLst/>
              </a:rPr>
              <a:t>Nationally Determined Contribution</a:t>
            </a:r>
            <a:r>
              <a:rPr lang="en-US" dirty="0"/>
              <a:t> (</a:t>
            </a:r>
            <a:r>
              <a:rPr lang="en-US" b="0" i="0" dirty="0">
                <a:effectLst/>
              </a:rPr>
              <a:t>NDC).</a:t>
            </a:r>
          </a:p>
          <a:p>
            <a:pPr algn="l"/>
            <a:r>
              <a:rPr lang="en-US" dirty="0"/>
              <a:t>Aims to provide finance for developing nations for mitigation, resilience.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90055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7fba3f3a-9a23-4d83-af8c-7fb53381e2df">
      <Terms xmlns="http://schemas.microsoft.com/office/infopath/2007/PartnerControls"/>
    </lcf76f155ced4ddcb4097134ff3c332f>
    <TaxCatchAll xmlns="9cd087a6-9916-4c66-b32c-dc92b2a896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5A590BEB9D94DB0CE4E741E4F2DB4" ma:contentTypeVersion="20" ma:contentTypeDescription="Create a new document." ma:contentTypeScope="" ma:versionID="303843199a95f737a8665a18611160fa">
  <xsd:schema xmlns:xsd="http://www.w3.org/2001/XMLSchema" xmlns:xs="http://www.w3.org/2001/XMLSchema" xmlns:p="http://schemas.microsoft.com/office/2006/metadata/properties" xmlns:ns2="9cd087a6-9916-4c66-b32c-dc92b2a896fd" xmlns:ns3="http://schemas.microsoft.com/sharepoint/v4" xmlns:ns4="7fba3f3a-9a23-4d83-af8c-7fb53381e2df" targetNamespace="http://schemas.microsoft.com/office/2006/metadata/properties" ma:root="true" ma:fieldsID="f5b1ea8bfce6e6317c4b078bc11409d2" ns2:_="" ns3:_="" ns4:_="">
    <xsd:import namespace="9cd087a6-9916-4c66-b32c-dc92b2a896fd"/>
    <xsd:import namespace="http://schemas.microsoft.com/sharepoint/v4"/>
    <xsd:import namespace="7fba3f3a-9a23-4d83-af8c-7fb53381e2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087a6-9916-4c66-b32c-dc92b2a896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01d07079-7e4f-49a1-ab46-caa1e13d9073}" ma:internalName="TaxCatchAll" ma:showField="CatchAllData" ma:web="9cd087a6-9916-4c66-b32c-dc92b2a896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a3f3a-9a23-4d83-af8c-7fb53381e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9c701fe-1ef3-4fd7-ab7e-5fc6b3f71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169607-C582-4F62-BE23-BE35969A4A5E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sharepoint/v4"/>
    <ds:schemaRef ds:uri="http://schemas.openxmlformats.org/package/2006/metadata/core-properties"/>
    <ds:schemaRef ds:uri="http://purl.org/dc/terms/"/>
    <ds:schemaRef ds:uri="7fba3f3a-9a23-4d83-af8c-7fb53381e2df"/>
    <ds:schemaRef ds:uri="9cd087a6-9916-4c66-b32c-dc92b2a896f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C72A027-B1AA-48A2-AF34-93C7BC584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d087a6-9916-4c66-b32c-dc92b2a896fd"/>
    <ds:schemaRef ds:uri="http://schemas.microsoft.com/sharepoint/v4"/>
    <ds:schemaRef ds:uri="7fba3f3a-9a23-4d83-af8c-7fb53381e2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D5CE9-F062-452D-812B-3909F4AE04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15959</TotalTime>
  <Words>1097</Words>
  <Application>Microsoft Office PowerPoint</Application>
  <PresentationFormat>On-screen Show (4:3)</PresentationFormat>
  <Paragraphs>121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Helvetica</vt:lpstr>
      <vt:lpstr>1_Office Theme</vt:lpstr>
      <vt:lpstr> </vt:lpstr>
      <vt:lpstr>Agenda</vt:lpstr>
      <vt:lpstr>Introduction to Carbon Footprint Ltd</vt:lpstr>
      <vt:lpstr>What is climate change?</vt:lpstr>
      <vt:lpstr>What is climate change?</vt:lpstr>
      <vt:lpstr>Current position</vt:lpstr>
      <vt:lpstr>Impacts of climate change</vt:lpstr>
      <vt:lpstr>Impacts of climate change</vt:lpstr>
      <vt:lpstr>Paris Agreement 2015 was signed at COP21 (2015)</vt:lpstr>
      <vt:lpstr>Current global targets</vt:lpstr>
      <vt:lpstr>What can businesses do?</vt:lpstr>
      <vt:lpstr>PowerPoint Presentation</vt:lpstr>
      <vt:lpstr>What can businesses do?</vt:lpstr>
      <vt:lpstr>PowerPoint Presentation</vt:lpstr>
      <vt:lpstr>Carbon Offsetting: The ability to address climate change NOW.</vt:lpstr>
      <vt:lpstr>Carbon Offsetting: The ability to address climate change NOW.</vt:lpstr>
      <vt:lpstr>Just Some Of Our Clients…</vt:lpstr>
      <vt:lpstr>References and useful resources</vt:lpstr>
    </vt:vector>
  </TitlesOfParts>
  <Company>Carbon Footprint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Companies Choose to Offset</dc:title>
  <dc:creator>John Buckley</dc:creator>
  <cp:lastModifiedBy>Dan Hill-Morriss</cp:lastModifiedBy>
  <cp:revision>270</cp:revision>
  <dcterms:created xsi:type="dcterms:W3CDTF">2014-04-15T16:03:28Z</dcterms:created>
  <dcterms:modified xsi:type="dcterms:W3CDTF">2023-03-16T12:21:59Z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0x0101002225A590BEB9D94DB0CE4E741E4F2DB4</vt:lpwstr>
  </property>
  <property fmtid="{D5CDD505-2E9C-101B-9397-08002B2CF9AE}" pid="3" name="MediaServiceImageTags">
    <vt:lpwstr/>
  </property>
</Properties>
</file>