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4" r:id="rId4"/>
    <p:sldId id="266" r:id="rId5"/>
    <p:sldId id="267" r:id="rId6"/>
    <p:sldId id="272" r:id="rId7"/>
    <p:sldId id="268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5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8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7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6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0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5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3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15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822"/>
          </a:xfrm>
          <a:prstGeom prst="rect">
            <a:avLst/>
          </a:prstGeom>
          <a:solidFill>
            <a:srgbClr val="40156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arheam-logo-CMYK-white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46669"/>
            <a:ext cx="1534212" cy="6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forapprenticeships.org/t-level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 - Imag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Farheam-logo-CMYK-white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386531"/>
            <a:ext cx="2182285" cy="972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934" y="3218478"/>
            <a:ext cx="707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935" y="3797886"/>
            <a:ext cx="622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Supporting the Industry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Ofsted_Outstanding_OP_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11" y="5805880"/>
            <a:ext cx="701805" cy="701805"/>
          </a:xfrm>
          <a:prstGeom prst="rect">
            <a:avLst/>
          </a:prstGeom>
        </p:spPr>
      </p:pic>
      <p:pic>
        <p:nvPicPr>
          <p:cNvPr id="11" name="Picture 10" descr="T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78" y="5785909"/>
            <a:ext cx="1125731" cy="792768"/>
          </a:xfrm>
          <a:prstGeom prst="rect">
            <a:avLst/>
          </a:prstGeom>
        </p:spPr>
      </p:pic>
      <p:pic>
        <p:nvPicPr>
          <p:cNvPr id="3" name="Picture 2" descr="CETC Logo White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67" y="6059820"/>
            <a:ext cx="977597" cy="447865"/>
          </a:xfrm>
          <a:prstGeom prst="rect">
            <a:avLst/>
          </a:prstGeom>
        </p:spPr>
      </p:pic>
      <p:pic>
        <p:nvPicPr>
          <p:cNvPr id="4" name="Picture 3" descr="CEMAST-Logo-WHITE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35" y="6003152"/>
            <a:ext cx="2368540" cy="5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Curriculum Offer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4" y="1499969"/>
            <a:ext cx="4488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CETC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Where are we now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Next Steps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90B7C-4EF5-4489-AF7F-BEFCDC6B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7" y="3155954"/>
            <a:ext cx="8354729" cy="3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Curriculum Offer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4" y="1499969"/>
            <a:ext cx="44881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01564"/>
                </a:solidFill>
                <a:latin typeface="Arial"/>
                <a:cs typeface="Arial"/>
              </a:rPr>
              <a:t>Curriculum</a:t>
            </a:r>
            <a:endParaRPr lang="is-IS" sz="24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Level 2 Groundwork Standard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Trailerblazer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18 months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EPA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CITB EQAs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CSCS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Delivery Model</a:t>
            </a: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Employer Led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Development of the Apprentice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542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54" y="1499969"/>
            <a:ext cx="44881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01564"/>
                </a:solidFill>
                <a:latin typeface="Arial"/>
                <a:cs typeface="Arial"/>
              </a:rPr>
              <a:t>Opportunities </a:t>
            </a:r>
            <a:endParaRPr lang="is-IS" sz="24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NVQ Plant Operations A09 and A31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Street Works Supervisors and Operatives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Level 3  NVQ Diploma in Occupational Work Supervision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Level 4 NVQ Diploma in Construction Site Supervision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Level 6 NVQ Diploma in Construction Site Management 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CPCS Training and Testing A09 and A31 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Future Apprenticeships 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Short Courses.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Curriculum Offer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74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54" y="1499969"/>
            <a:ext cx="44881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01564"/>
                </a:solidFill>
                <a:latin typeface="Arial"/>
                <a:cs typeface="Arial"/>
              </a:rPr>
              <a:t>Construction Trades</a:t>
            </a:r>
            <a:endParaRPr lang="is-IS" sz="24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Avaliable through Fareham Colege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Brickwork L2 and L3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Site Carpentry L2 and L3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Plumbing Level 2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Painting and Decorating L2 and L3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Electrical Insatllation in development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City and Guilds  </a:t>
            </a:r>
          </a:p>
          <a:p>
            <a:endParaRPr lang="is-I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is-IS" sz="1600" dirty="0">
                <a:solidFill>
                  <a:srgbClr val="401564"/>
                </a:solidFill>
                <a:latin typeface="Arial"/>
                <a:cs typeface="Arial"/>
              </a:rPr>
              <a:t>Employer led Groups</a:t>
            </a:r>
          </a:p>
        </p:txBody>
      </p:sp>
    </p:spTree>
    <p:extLst>
      <p:ext uri="{BB962C8B-B14F-4D97-AF65-F5344CB8AC3E}">
        <p14:creationId xmlns:p14="http://schemas.microsoft.com/office/powerpoint/2010/main" val="23827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Frameworks and Standards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54" y="1499969"/>
            <a:ext cx="44881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01564"/>
                </a:solidFill>
                <a:latin typeface="Arial"/>
                <a:cs typeface="Arial"/>
              </a:rPr>
              <a:t>Frameworks and Standards</a:t>
            </a:r>
            <a:endParaRPr lang="is-IS" sz="24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were designed by a group of organisations relevant to the apprenticeship.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standards are designed by groups of employers to ensure the KSBs included in the course are relevant to a specific occupation. 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 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and NVQs </a:t>
            </a:r>
          </a:p>
          <a:p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79876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T Levels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14" y="1499969"/>
            <a:ext cx="44881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</a:t>
            </a:r>
          </a:p>
          <a:p>
            <a:pPr lvl="0"/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 are new courses coming in September 2020, which will follow GCSEs and will be equivalent to 3 A Levels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2-year courses have been developed in collaboration with employers and businesses so that the content meets the needs of industry and prepares students for work.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 will offer students a mixture of classroom learning and ‘on-the-job’ experience during an industry placement of at least 315 hours (approximately 45 days)</a:t>
            </a:r>
          </a:p>
          <a:p>
            <a:r>
              <a:rPr lang="en-GB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255372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54" y="1499969"/>
            <a:ext cx="4488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3 T-Levels will be delivered in September 2020: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production, 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Development Education</a:t>
            </a:r>
          </a:p>
          <a:p>
            <a:pPr lvl="1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Surveying and Planning Design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 will become one of the main choices for students after GCSE alongside: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for students who wish to learn a specific occupation ‘on the job’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levels for students who wish to continue academic education</a:t>
            </a:r>
          </a:p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Levels will be based on the same standards as apprenticeships, designed by employers and approved by the </a:t>
            </a:r>
            <a:r>
              <a:rPr lang="en-GB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Institute for Apprenticeships and Technical Education (the Institute)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T Levels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8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54" y="628170"/>
            <a:ext cx="622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/>
                <a:cs typeface="Arial"/>
              </a:rPr>
              <a:t>Challenges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54" y="1499969"/>
            <a:ext cx="44881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01564"/>
                </a:solidFill>
                <a:latin typeface="Arial"/>
                <a:cs typeface="Arial"/>
              </a:rPr>
              <a:t>Challenges</a:t>
            </a:r>
            <a:endParaRPr lang="is-IS" sz="24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Skill Set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The View of working in construction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Mindset 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Recruitment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 err="1">
                <a:solidFill>
                  <a:srgbClr val="401564"/>
                </a:solidFill>
                <a:latin typeface="Arial"/>
                <a:cs typeface="Arial"/>
              </a:rPr>
              <a:t>Maths</a:t>
            </a:r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 and English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401564"/>
                </a:solidFill>
                <a:latin typeface="Arial"/>
                <a:cs typeface="Arial"/>
              </a:rPr>
              <a:t>Careers advice</a:t>
            </a: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401564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54" y="243189"/>
            <a:ext cx="622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Civil Engineering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404165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400</Words>
  <Application>Microsoft Office PowerPoint</Application>
  <PresentationFormat>On-screen Show 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David.Richardson</cp:lastModifiedBy>
  <cp:revision>30</cp:revision>
  <dcterms:created xsi:type="dcterms:W3CDTF">2018-04-18T11:24:52Z</dcterms:created>
  <dcterms:modified xsi:type="dcterms:W3CDTF">2020-01-29T10:47:01Z</dcterms:modified>
</cp:coreProperties>
</file>